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68" r:id="rId3"/>
    <p:sldId id="271" r:id="rId4"/>
    <p:sldId id="272" r:id="rId5"/>
    <p:sldId id="267" r:id="rId6"/>
    <p:sldId id="270" r:id="rId7"/>
    <p:sldId id="274" r:id="rId8"/>
    <p:sldId id="258" r:id="rId9"/>
    <p:sldId id="259" r:id="rId10"/>
    <p:sldId id="275" r:id="rId11"/>
    <p:sldId id="260" r:id="rId12"/>
    <p:sldId id="262" r:id="rId13"/>
    <p:sldId id="273" r:id="rId14"/>
    <p:sldId id="263" r:id="rId15"/>
    <p:sldId id="266" r:id="rId16"/>
    <p:sldId id="269"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61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59E842-FE84-4A7B-9CC0-C3AC087ED6E3}" v="20" dt="2018-11-28T16:39:25.6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5583" autoAdjust="0"/>
  </p:normalViewPr>
  <p:slideViewPr>
    <p:cSldViewPr snapToGrid="0">
      <p:cViewPr varScale="1">
        <p:scale>
          <a:sx n="52" d="100"/>
          <a:sy n="52" d="100"/>
        </p:scale>
        <p:origin x="18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rsty MacLean Steel" userId="3d71ccae0a47919c" providerId="LiveId" clId="{DA59E842-FE84-4A7B-9CC0-C3AC087ED6E3}"/>
    <pc:docChg chg="custSel delSld modSld">
      <pc:chgData name="Kirsty MacLean Steel" userId="3d71ccae0a47919c" providerId="LiveId" clId="{DA59E842-FE84-4A7B-9CC0-C3AC087ED6E3}" dt="2018-11-28T16:58:07.085" v="576" actId="20577"/>
      <pc:docMkLst>
        <pc:docMk/>
      </pc:docMkLst>
      <pc:sldChg chg="modSp">
        <pc:chgData name="Kirsty MacLean Steel" userId="3d71ccae0a47919c" providerId="LiveId" clId="{DA59E842-FE84-4A7B-9CC0-C3AC087ED6E3}" dt="2018-11-28T15:13:47.890" v="121" actId="20577"/>
        <pc:sldMkLst>
          <pc:docMk/>
          <pc:sldMk cId="652546532" sldId="256"/>
        </pc:sldMkLst>
        <pc:spChg chg="mod">
          <ac:chgData name="Kirsty MacLean Steel" userId="3d71ccae0a47919c" providerId="LiveId" clId="{DA59E842-FE84-4A7B-9CC0-C3AC087ED6E3}" dt="2018-11-28T15:13:47.890" v="121" actId="20577"/>
          <ac:spMkLst>
            <pc:docMk/>
            <pc:sldMk cId="652546532" sldId="256"/>
            <ac:spMk id="2" creationId="{00000000-0000-0000-0000-000000000000}"/>
          </ac:spMkLst>
        </pc:spChg>
      </pc:sldChg>
      <pc:sldChg chg="modSp modNotesTx">
        <pc:chgData name="Kirsty MacLean Steel" userId="3d71ccae0a47919c" providerId="LiveId" clId="{DA59E842-FE84-4A7B-9CC0-C3AC087ED6E3}" dt="2018-11-28T15:55:22.558" v="258" actId="6549"/>
        <pc:sldMkLst>
          <pc:docMk/>
          <pc:sldMk cId="1334085002" sldId="258"/>
        </pc:sldMkLst>
        <pc:spChg chg="mod">
          <ac:chgData name="Kirsty MacLean Steel" userId="3d71ccae0a47919c" providerId="LiveId" clId="{DA59E842-FE84-4A7B-9CC0-C3AC087ED6E3}" dt="2018-11-28T15:55:22.558" v="258" actId="6549"/>
          <ac:spMkLst>
            <pc:docMk/>
            <pc:sldMk cId="1334085002" sldId="258"/>
            <ac:spMk id="3" creationId="{00000000-0000-0000-0000-000000000000}"/>
          </ac:spMkLst>
        </pc:spChg>
        <pc:spChg chg="mod">
          <ac:chgData name="Kirsty MacLean Steel" userId="3d71ccae0a47919c" providerId="LiveId" clId="{DA59E842-FE84-4A7B-9CC0-C3AC087ED6E3}" dt="2018-11-28T15:53:09.511" v="210" actId="20577"/>
          <ac:spMkLst>
            <pc:docMk/>
            <pc:sldMk cId="1334085002" sldId="258"/>
            <ac:spMk id="4" creationId="{00000000-0000-0000-0000-000000000000}"/>
          </ac:spMkLst>
        </pc:spChg>
      </pc:sldChg>
      <pc:sldChg chg="modSp modNotesTx">
        <pc:chgData name="Kirsty MacLean Steel" userId="3d71ccae0a47919c" providerId="LiveId" clId="{DA59E842-FE84-4A7B-9CC0-C3AC087ED6E3}" dt="2018-11-28T16:34:26.080" v="420" actId="255"/>
        <pc:sldMkLst>
          <pc:docMk/>
          <pc:sldMk cId="3232934210" sldId="259"/>
        </pc:sldMkLst>
        <pc:spChg chg="mod">
          <ac:chgData name="Kirsty MacLean Steel" userId="3d71ccae0a47919c" providerId="LiveId" clId="{DA59E842-FE84-4A7B-9CC0-C3AC087ED6E3}" dt="2018-11-28T16:34:26.080" v="420" actId="255"/>
          <ac:spMkLst>
            <pc:docMk/>
            <pc:sldMk cId="3232934210" sldId="259"/>
            <ac:spMk id="3" creationId="{00000000-0000-0000-0000-000000000000}"/>
          </ac:spMkLst>
        </pc:spChg>
        <pc:spChg chg="mod">
          <ac:chgData name="Kirsty MacLean Steel" userId="3d71ccae0a47919c" providerId="LiveId" clId="{DA59E842-FE84-4A7B-9CC0-C3AC087ED6E3}" dt="2018-11-28T16:20:39.186" v="260" actId="20577"/>
          <ac:spMkLst>
            <pc:docMk/>
            <pc:sldMk cId="3232934210" sldId="259"/>
            <ac:spMk id="4" creationId="{00000000-0000-0000-0000-000000000000}"/>
          </ac:spMkLst>
        </pc:spChg>
      </pc:sldChg>
      <pc:sldChg chg="modSp modNotesTx">
        <pc:chgData name="Kirsty MacLean Steel" userId="3d71ccae0a47919c" providerId="LiveId" clId="{DA59E842-FE84-4A7B-9CC0-C3AC087ED6E3}" dt="2018-11-28T16:34:43.822" v="422" actId="20577"/>
        <pc:sldMkLst>
          <pc:docMk/>
          <pc:sldMk cId="3671091570" sldId="260"/>
        </pc:sldMkLst>
        <pc:spChg chg="mod">
          <ac:chgData name="Kirsty MacLean Steel" userId="3d71ccae0a47919c" providerId="LiveId" clId="{DA59E842-FE84-4A7B-9CC0-C3AC087ED6E3}" dt="2018-11-28T16:32:25.811" v="410" actId="6549"/>
          <ac:spMkLst>
            <pc:docMk/>
            <pc:sldMk cId="3671091570" sldId="260"/>
            <ac:spMk id="3" creationId="{00000000-0000-0000-0000-000000000000}"/>
          </ac:spMkLst>
        </pc:spChg>
        <pc:spChg chg="mod">
          <ac:chgData name="Kirsty MacLean Steel" userId="3d71ccae0a47919c" providerId="LiveId" clId="{DA59E842-FE84-4A7B-9CC0-C3AC087ED6E3}" dt="2018-11-28T16:34:43.822" v="422" actId="20577"/>
          <ac:spMkLst>
            <pc:docMk/>
            <pc:sldMk cId="3671091570" sldId="260"/>
            <ac:spMk id="4" creationId="{00000000-0000-0000-0000-000000000000}"/>
          </ac:spMkLst>
        </pc:spChg>
      </pc:sldChg>
      <pc:sldChg chg="modSp modNotesTx">
        <pc:chgData name="Kirsty MacLean Steel" userId="3d71ccae0a47919c" providerId="LiveId" clId="{DA59E842-FE84-4A7B-9CC0-C3AC087ED6E3}" dt="2018-11-28T16:38:50.867" v="494" actId="20577"/>
        <pc:sldMkLst>
          <pc:docMk/>
          <pc:sldMk cId="444316360" sldId="262"/>
        </pc:sldMkLst>
        <pc:spChg chg="mod">
          <ac:chgData name="Kirsty MacLean Steel" userId="3d71ccae0a47919c" providerId="LiveId" clId="{DA59E842-FE84-4A7B-9CC0-C3AC087ED6E3}" dt="2018-11-28T16:36:51.170" v="457" actId="6549"/>
          <ac:spMkLst>
            <pc:docMk/>
            <pc:sldMk cId="444316360" sldId="262"/>
            <ac:spMk id="3" creationId="{00000000-0000-0000-0000-000000000000}"/>
          </ac:spMkLst>
        </pc:spChg>
        <pc:spChg chg="mod">
          <ac:chgData name="Kirsty MacLean Steel" userId="3d71ccae0a47919c" providerId="LiveId" clId="{DA59E842-FE84-4A7B-9CC0-C3AC087ED6E3}" dt="2018-11-28T16:34:49.715" v="424" actId="20577"/>
          <ac:spMkLst>
            <pc:docMk/>
            <pc:sldMk cId="444316360" sldId="262"/>
            <ac:spMk id="4" creationId="{00000000-0000-0000-0000-000000000000}"/>
          </ac:spMkLst>
        </pc:spChg>
      </pc:sldChg>
      <pc:sldChg chg="modSp modNotesTx">
        <pc:chgData name="Kirsty MacLean Steel" userId="3d71ccae0a47919c" providerId="LiveId" clId="{DA59E842-FE84-4A7B-9CC0-C3AC087ED6E3}" dt="2018-11-28T16:40:46.552" v="560" actId="1076"/>
        <pc:sldMkLst>
          <pc:docMk/>
          <pc:sldMk cId="973450810" sldId="263"/>
        </pc:sldMkLst>
        <pc:spChg chg="mod">
          <ac:chgData name="Kirsty MacLean Steel" userId="3d71ccae0a47919c" providerId="LiveId" clId="{DA59E842-FE84-4A7B-9CC0-C3AC087ED6E3}" dt="2018-11-28T16:40:46.552" v="560" actId="1076"/>
          <ac:spMkLst>
            <pc:docMk/>
            <pc:sldMk cId="973450810" sldId="263"/>
            <ac:spMk id="3" creationId="{00000000-0000-0000-0000-000000000000}"/>
          </ac:spMkLst>
        </pc:spChg>
        <pc:spChg chg="mod">
          <ac:chgData name="Kirsty MacLean Steel" userId="3d71ccae0a47919c" providerId="LiveId" clId="{DA59E842-FE84-4A7B-9CC0-C3AC087ED6E3}" dt="2018-11-28T16:38:59.300" v="496" actId="20577"/>
          <ac:spMkLst>
            <pc:docMk/>
            <pc:sldMk cId="973450810" sldId="263"/>
            <ac:spMk id="4" creationId="{00000000-0000-0000-0000-000000000000}"/>
          </ac:spMkLst>
        </pc:spChg>
      </pc:sldChg>
      <pc:sldChg chg="del">
        <pc:chgData name="Kirsty MacLean Steel" userId="3d71ccae0a47919c" providerId="LiveId" clId="{DA59E842-FE84-4A7B-9CC0-C3AC087ED6E3}" dt="2018-11-28T16:57:52.865" v="561" actId="2696"/>
        <pc:sldMkLst>
          <pc:docMk/>
          <pc:sldMk cId="1068041458" sldId="264"/>
        </pc:sldMkLst>
      </pc:sldChg>
      <pc:sldChg chg="del">
        <pc:chgData name="Kirsty MacLean Steel" userId="3d71ccae0a47919c" providerId="LiveId" clId="{DA59E842-FE84-4A7B-9CC0-C3AC087ED6E3}" dt="2018-11-28T16:57:52.896" v="562" actId="2696"/>
        <pc:sldMkLst>
          <pc:docMk/>
          <pc:sldMk cId="4010632671" sldId="265"/>
        </pc:sldMkLst>
      </pc:sldChg>
      <pc:sldChg chg="addSp delSp modSp">
        <pc:chgData name="Kirsty MacLean Steel" userId="3d71ccae0a47919c" providerId="LiveId" clId="{DA59E842-FE84-4A7B-9CC0-C3AC087ED6E3}" dt="2018-11-28T15:52:46.455" v="208"/>
        <pc:sldMkLst>
          <pc:docMk/>
          <pc:sldMk cId="1839445913" sldId="267"/>
        </pc:sldMkLst>
        <pc:spChg chg="del mod">
          <ac:chgData name="Kirsty MacLean Steel" userId="3d71ccae0a47919c" providerId="LiveId" clId="{DA59E842-FE84-4A7B-9CC0-C3AC087ED6E3}" dt="2018-11-28T15:52:46.455" v="208"/>
          <ac:spMkLst>
            <pc:docMk/>
            <pc:sldMk cId="1839445913" sldId="267"/>
            <ac:spMk id="2" creationId="{00000000-0000-0000-0000-000000000000}"/>
          </ac:spMkLst>
        </pc:spChg>
        <pc:picChg chg="add mod">
          <ac:chgData name="Kirsty MacLean Steel" userId="3d71ccae0a47919c" providerId="LiveId" clId="{DA59E842-FE84-4A7B-9CC0-C3AC087ED6E3}" dt="2018-11-28T15:52:46.455" v="208"/>
          <ac:picMkLst>
            <pc:docMk/>
            <pc:sldMk cId="1839445913" sldId="267"/>
            <ac:picMk id="4" creationId="{2AE789C1-8DB4-4AC8-ACD7-F65A1EEE5ADB}"/>
          </ac:picMkLst>
        </pc:picChg>
      </pc:sldChg>
      <pc:sldChg chg="modSp">
        <pc:chgData name="Kirsty MacLean Steel" userId="3d71ccae0a47919c" providerId="LiveId" clId="{DA59E842-FE84-4A7B-9CC0-C3AC087ED6E3}" dt="2018-11-28T15:45:30.443" v="195" actId="27636"/>
        <pc:sldMkLst>
          <pc:docMk/>
          <pc:sldMk cId="1340221078" sldId="268"/>
        </pc:sldMkLst>
        <pc:spChg chg="mod">
          <ac:chgData name="Kirsty MacLean Steel" userId="3d71ccae0a47919c" providerId="LiveId" clId="{DA59E842-FE84-4A7B-9CC0-C3AC087ED6E3}" dt="2018-11-28T15:45:30.443" v="195" actId="27636"/>
          <ac:spMkLst>
            <pc:docMk/>
            <pc:sldMk cId="1340221078" sldId="268"/>
            <ac:spMk id="3" creationId="{00000000-0000-0000-0000-000000000000}"/>
          </ac:spMkLst>
        </pc:spChg>
      </pc:sldChg>
      <pc:sldChg chg="modSp">
        <pc:chgData name="Kirsty MacLean Steel" userId="3d71ccae0a47919c" providerId="LiveId" clId="{DA59E842-FE84-4A7B-9CC0-C3AC087ED6E3}" dt="2018-11-28T16:58:07.085" v="576" actId="20577"/>
        <pc:sldMkLst>
          <pc:docMk/>
          <pc:sldMk cId="1207531763" sldId="269"/>
        </pc:sldMkLst>
        <pc:spChg chg="mod">
          <ac:chgData name="Kirsty MacLean Steel" userId="3d71ccae0a47919c" providerId="LiveId" clId="{DA59E842-FE84-4A7B-9CC0-C3AC087ED6E3}" dt="2018-11-28T16:58:07.085" v="576" actId="20577"/>
          <ac:spMkLst>
            <pc:docMk/>
            <pc:sldMk cId="1207531763" sldId="269"/>
            <ac:spMk id="2" creationId="{00000000-0000-0000-0000-000000000000}"/>
          </ac:spMkLst>
        </pc:spChg>
      </pc:sldChg>
      <pc:sldChg chg="modSp">
        <pc:chgData name="Kirsty MacLean Steel" userId="3d71ccae0a47919c" providerId="LiveId" clId="{DA59E842-FE84-4A7B-9CC0-C3AC087ED6E3}" dt="2018-11-28T15:47:05.723" v="199" actId="14100"/>
        <pc:sldMkLst>
          <pc:docMk/>
          <pc:sldMk cId="2370835476" sldId="271"/>
        </pc:sldMkLst>
        <pc:spChg chg="mod">
          <ac:chgData name="Kirsty MacLean Steel" userId="3d71ccae0a47919c" providerId="LiveId" clId="{DA59E842-FE84-4A7B-9CC0-C3AC087ED6E3}" dt="2018-11-28T15:47:05.723" v="199" actId="14100"/>
          <ac:spMkLst>
            <pc:docMk/>
            <pc:sldMk cId="2370835476" sldId="271"/>
            <ac:spMk id="3" creationId="{00000000-0000-0000-0000-000000000000}"/>
          </ac:spMkLst>
        </pc:spChg>
      </pc:sldChg>
      <pc:sldChg chg="addSp delSp modSp">
        <pc:chgData name="Kirsty MacLean Steel" userId="3d71ccae0a47919c" providerId="LiveId" clId="{DA59E842-FE84-4A7B-9CC0-C3AC087ED6E3}" dt="2018-11-28T15:50:30.313" v="206" actId="1076"/>
        <pc:sldMkLst>
          <pc:docMk/>
          <pc:sldMk cId="1708225639" sldId="272"/>
        </pc:sldMkLst>
        <pc:spChg chg="del">
          <ac:chgData name="Kirsty MacLean Steel" userId="3d71ccae0a47919c" providerId="LiveId" clId="{DA59E842-FE84-4A7B-9CC0-C3AC087ED6E3}" dt="2018-11-28T15:50:08.548" v="200"/>
          <ac:spMkLst>
            <pc:docMk/>
            <pc:sldMk cId="1708225639" sldId="272"/>
            <ac:spMk id="6" creationId="{00000000-0000-0000-0000-000000000000}"/>
          </ac:spMkLst>
        </pc:spChg>
        <pc:picChg chg="add mod">
          <ac:chgData name="Kirsty MacLean Steel" userId="3d71ccae0a47919c" providerId="LiveId" clId="{DA59E842-FE84-4A7B-9CC0-C3AC087ED6E3}" dt="2018-11-28T15:50:30.313" v="206" actId="1076"/>
          <ac:picMkLst>
            <pc:docMk/>
            <pc:sldMk cId="1708225639" sldId="272"/>
            <ac:picMk id="4" creationId="{415E79D9-93B8-4E3B-863A-276DFC873CB9}"/>
          </ac:picMkLst>
        </pc:picChg>
      </pc:sldChg>
      <pc:sldChg chg="modSp">
        <pc:chgData name="Kirsty MacLean Steel" userId="3d71ccae0a47919c" providerId="LiveId" clId="{DA59E842-FE84-4A7B-9CC0-C3AC087ED6E3}" dt="2018-11-28T16:36:43.548" v="456" actId="6549"/>
        <pc:sldMkLst>
          <pc:docMk/>
          <pc:sldMk cId="960525724" sldId="273"/>
        </pc:sldMkLst>
        <pc:spChg chg="mod">
          <ac:chgData name="Kirsty MacLean Steel" userId="3d71ccae0a47919c" providerId="LiveId" clId="{DA59E842-FE84-4A7B-9CC0-C3AC087ED6E3}" dt="2018-11-28T16:36:43.548" v="456" actId="6549"/>
          <ac:spMkLst>
            <pc:docMk/>
            <pc:sldMk cId="960525724" sldId="27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75A04AE-48DA-497D-80A1-80375F06B56B}" type="datetimeFigureOut">
              <a:rPr lang="en-GB" smtClean="0"/>
              <a:t>11/12/2018</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675335B0-2B3E-449F-B9AA-31E029D839F9}" type="slidenum">
              <a:rPr lang="en-GB" smtClean="0"/>
              <a:t>‹#›</a:t>
            </a:fld>
            <a:endParaRPr lang="en-GB"/>
          </a:p>
        </p:txBody>
      </p:sp>
    </p:spTree>
    <p:extLst>
      <p:ext uri="{BB962C8B-B14F-4D97-AF65-F5344CB8AC3E}">
        <p14:creationId xmlns:p14="http://schemas.microsoft.com/office/powerpoint/2010/main" val="3654736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D965594-0C55-411D-970A-CDD628624D0C}" type="datetimeFigureOut">
              <a:rPr lang="en-GB" smtClean="0"/>
              <a:t>11/12/2018</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AB4743C-8A2E-4C54-BF48-3728378717D1}" type="slidenum">
              <a:rPr lang="en-GB" smtClean="0"/>
              <a:t>‹#›</a:t>
            </a:fld>
            <a:endParaRPr lang="en-GB"/>
          </a:p>
        </p:txBody>
      </p:sp>
    </p:spTree>
    <p:extLst>
      <p:ext uri="{BB962C8B-B14F-4D97-AF65-F5344CB8AC3E}">
        <p14:creationId xmlns:p14="http://schemas.microsoft.com/office/powerpoint/2010/main" val="630124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Presenter’s notes:</a:t>
            </a:r>
          </a:p>
          <a:p>
            <a:r>
              <a:rPr lang="en-GB" dirty="0"/>
              <a:t>This presentation can be used to</a:t>
            </a:r>
            <a:r>
              <a:rPr lang="en-GB" baseline="0" dirty="0"/>
              <a:t> present the principal recommendations from the report </a:t>
            </a:r>
            <a:r>
              <a:rPr lang="en-GB" baseline="0" dirty="0" smtClean="0"/>
              <a:t>Highs and Lows.  </a:t>
            </a:r>
            <a:r>
              <a:rPr lang="en-GB" baseline="0" dirty="0"/>
              <a:t>This looked at care received </a:t>
            </a:r>
            <a:r>
              <a:rPr lang="en-GB" baseline="0" dirty="0" smtClean="0"/>
              <a:t>by patients over the age of 16 who had diabetes and underwent a surgical procedure.</a:t>
            </a:r>
            <a:endParaRPr lang="en-GB" baseline="0" dirty="0"/>
          </a:p>
          <a:p>
            <a:endParaRPr lang="en-GB" baseline="0" dirty="0"/>
          </a:p>
          <a:p>
            <a:r>
              <a:rPr lang="en-GB" baseline="0" dirty="0"/>
              <a:t>It will only cover the principal recommendations and the full set of recommendations can be found in the report.  </a:t>
            </a:r>
          </a:p>
          <a:p>
            <a:endParaRPr lang="en-GB" baseline="0" dirty="0"/>
          </a:p>
          <a:p>
            <a:r>
              <a:rPr lang="en-GB" baseline="0" dirty="0"/>
              <a:t>More information can be found at www.ncepod.org.uk.</a:t>
            </a:r>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1</a:t>
            </a:fld>
            <a:endParaRPr lang="en-GB"/>
          </a:p>
        </p:txBody>
      </p:sp>
    </p:spTree>
    <p:extLst>
      <p:ext uri="{BB962C8B-B14F-4D97-AF65-F5344CB8AC3E}">
        <p14:creationId xmlns:p14="http://schemas.microsoft.com/office/powerpoint/2010/main" val="39719044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Presenter’s notes:</a:t>
            </a:r>
          </a:p>
          <a:p>
            <a:r>
              <a:rPr lang="en-GB" dirty="0"/>
              <a:t>This recommendation is aimed at Medical Directors and Directors of Nursing.  </a:t>
            </a:r>
            <a:endParaRPr lang="en-GB" dirty="0" smtClean="0"/>
          </a:p>
          <a:p>
            <a:endParaRPr lang="en-GB" dirty="0" smtClean="0"/>
          </a:p>
          <a:p>
            <a:r>
              <a:rPr lang="en-GB" dirty="0" smtClean="0"/>
              <a:t>Hospitals where</a:t>
            </a:r>
            <a:r>
              <a:rPr lang="en-GB" baseline="0" dirty="0" smtClean="0"/>
              <a:t> surgical services are provided should have a clinical lead for perioperative diabetes care.  The lead will be responsible for developing policies and processes to:</a:t>
            </a:r>
          </a:p>
          <a:p>
            <a:pPr marL="514350" indent="-514350">
              <a:lnSpc>
                <a:spcPct val="100000"/>
              </a:lnSpc>
              <a:spcBef>
                <a:spcPts val="600"/>
              </a:spcBef>
              <a:spcAft>
                <a:spcPts val="600"/>
              </a:spcAft>
              <a:buClr>
                <a:srgbClr val="DE00A4"/>
              </a:buClr>
              <a:buSzPct val="80000"/>
              <a:buFont typeface="+mj-lt"/>
              <a:buAutoNum type="alphaLcPeriod" startAt="4"/>
            </a:pPr>
            <a:r>
              <a:rPr lang="en-GB" sz="1200" dirty="0" smtClean="0"/>
              <a:t>Ensure high-risk patients are identified</a:t>
            </a:r>
          </a:p>
          <a:p>
            <a:pPr marL="514350" indent="-514350">
              <a:lnSpc>
                <a:spcPct val="100000"/>
              </a:lnSpc>
              <a:spcBef>
                <a:spcPts val="600"/>
              </a:spcBef>
              <a:spcAft>
                <a:spcPts val="600"/>
              </a:spcAft>
              <a:buClr>
                <a:srgbClr val="DE00A4"/>
              </a:buClr>
              <a:buSzPct val="80000"/>
              <a:buAutoNum type="alphaLcPeriod" startAt="4"/>
            </a:pPr>
            <a:r>
              <a:rPr lang="en-GB" sz="1200" dirty="0" smtClean="0"/>
              <a:t>Identify patients with poor diabetes control who may need pre-operative optimisation or VRIII (</a:t>
            </a:r>
            <a:r>
              <a:rPr lang="en-GB" sz="1200" b="0" i="0" kern="1200" dirty="0" smtClean="0">
                <a:solidFill>
                  <a:schemeClr val="tx1"/>
                </a:solidFill>
                <a:effectLst/>
                <a:latin typeface="+mn-lt"/>
                <a:ea typeface="+mn-ea"/>
                <a:cs typeface="+mn-cs"/>
              </a:rPr>
              <a:t>variable rate intravenous insulin infusion)</a:t>
            </a:r>
            <a:endParaRPr lang="en-GB" sz="1200" dirty="0" smtClean="0"/>
          </a:p>
          <a:p>
            <a:pPr marL="514350" indent="-514350">
              <a:lnSpc>
                <a:spcPct val="100000"/>
              </a:lnSpc>
              <a:spcBef>
                <a:spcPts val="600"/>
              </a:spcBef>
              <a:spcAft>
                <a:spcPts val="600"/>
              </a:spcAft>
              <a:buClr>
                <a:srgbClr val="DE00A4"/>
              </a:buClr>
              <a:buSzPct val="80000"/>
              <a:buAutoNum type="alphaLcPeriod" startAt="4"/>
            </a:pPr>
            <a:r>
              <a:rPr lang="en-GB" sz="1200" dirty="0" smtClean="0"/>
              <a:t>Audit cases of prolonged starvation</a:t>
            </a:r>
          </a:p>
          <a:p>
            <a:pPr marL="514350" indent="-514350">
              <a:lnSpc>
                <a:spcPct val="100000"/>
              </a:lnSpc>
              <a:spcBef>
                <a:spcPts val="600"/>
              </a:spcBef>
              <a:spcAft>
                <a:spcPts val="600"/>
              </a:spcAft>
              <a:buClr>
                <a:srgbClr val="DE00A4"/>
              </a:buClr>
              <a:buSzPct val="80000"/>
              <a:buAutoNum type="alphaLcPeriod" startAt="4"/>
            </a:pPr>
            <a:r>
              <a:rPr lang="en-GB" sz="1200" dirty="0" smtClean="0"/>
              <a:t>Ensure high-quality discharge planning. </a:t>
            </a:r>
          </a:p>
          <a:p>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10</a:t>
            </a:fld>
            <a:endParaRPr lang="en-GB"/>
          </a:p>
        </p:txBody>
      </p:sp>
    </p:spTree>
    <p:extLst>
      <p:ext uri="{BB962C8B-B14F-4D97-AF65-F5344CB8AC3E}">
        <p14:creationId xmlns:p14="http://schemas.microsoft.com/office/powerpoint/2010/main" val="255164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recommendation is aimed at Primary Care Providers, Commissioners, Clinical Lead for Perioperative Diabetes Management and Lead anaesthetist for pre-operative assessment.  </a:t>
            </a: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smtClean="0"/>
          </a:p>
          <a:p>
            <a:pPr marL="0" indent="0">
              <a:lnSpc>
                <a:spcPct val="100000"/>
              </a:lnSpc>
              <a:spcBef>
                <a:spcPts val="600"/>
              </a:spcBef>
              <a:spcAft>
                <a:spcPts val="600"/>
              </a:spcAft>
              <a:buClr>
                <a:srgbClr val="FE612A"/>
              </a:buClr>
              <a:buSzPct val="80000"/>
              <a:buNone/>
            </a:pPr>
            <a:r>
              <a:rPr lang="en-GB" dirty="0" smtClean="0"/>
              <a:t>A standardised referral process for elective surgery should be in place. It should include: </a:t>
            </a:r>
          </a:p>
          <a:p>
            <a:pPr marL="514350" indent="-514350">
              <a:lnSpc>
                <a:spcPct val="100000"/>
              </a:lnSpc>
              <a:spcBef>
                <a:spcPts val="600"/>
              </a:spcBef>
              <a:spcAft>
                <a:spcPts val="600"/>
              </a:spcAft>
              <a:buClr>
                <a:srgbClr val="FE612A"/>
              </a:buClr>
              <a:buSzPct val="80000"/>
              <a:buAutoNum type="alphaLcPeriod"/>
            </a:pPr>
            <a:r>
              <a:rPr lang="en-GB" dirty="0" smtClean="0"/>
              <a:t>Satisfactory HbA1c levels within 3 months of referral </a:t>
            </a:r>
          </a:p>
          <a:p>
            <a:pPr marL="514350" indent="-514350">
              <a:lnSpc>
                <a:spcPct val="100000"/>
              </a:lnSpc>
              <a:spcBef>
                <a:spcPts val="600"/>
              </a:spcBef>
              <a:spcAft>
                <a:spcPts val="600"/>
              </a:spcAft>
              <a:buClr>
                <a:srgbClr val="FE612A"/>
              </a:buClr>
              <a:buSzPct val="80000"/>
              <a:buAutoNum type="alphaLcPeriod"/>
            </a:pPr>
            <a:r>
              <a:rPr lang="en-GB" dirty="0" smtClean="0"/>
              <a:t>Control of co-morbidities </a:t>
            </a:r>
          </a:p>
          <a:p>
            <a:pPr marL="514350" indent="-514350">
              <a:lnSpc>
                <a:spcPct val="100000"/>
              </a:lnSpc>
              <a:spcBef>
                <a:spcPts val="600"/>
              </a:spcBef>
              <a:spcAft>
                <a:spcPts val="600"/>
              </a:spcAft>
              <a:buClr>
                <a:srgbClr val="FE612A"/>
              </a:buClr>
              <a:buSzPct val="80000"/>
              <a:buAutoNum type="alphaLcPeriod"/>
            </a:pPr>
            <a:r>
              <a:rPr lang="en-GB" dirty="0" smtClean="0"/>
              <a:t>A list of all current medications </a:t>
            </a:r>
          </a:p>
          <a:p>
            <a:pPr marL="514350" indent="-514350">
              <a:lnSpc>
                <a:spcPct val="100000"/>
              </a:lnSpc>
              <a:spcBef>
                <a:spcPts val="600"/>
              </a:spcBef>
              <a:spcAft>
                <a:spcPts val="600"/>
              </a:spcAft>
              <a:buClr>
                <a:srgbClr val="FE612A"/>
              </a:buClr>
              <a:buSzPct val="80000"/>
              <a:buAutoNum type="alphaLcPeriod"/>
            </a:pPr>
            <a:r>
              <a:rPr lang="en-GB" dirty="0" smtClean="0"/>
              <a:t>The patient’s body mass index (BMI) </a:t>
            </a:r>
          </a:p>
          <a:p>
            <a:pPr marL="514350" indent="-514350">
              <a:lnSpc>
                <a:spcPct val="100000"/>
              </a:lnSpc>
              <a:spcBef>
                <a:spcPts val="600"/>
              </a:spcBef>
              <a:spcAft>
                <a:spcPts val="600"/>
              </a:spcAft>
              <a:buClr>
                <a:srgbClr val="FE612A"/>
              </a:buClr>
              <a:buSzPct val="80000"/>
              <a:buAutoNum type="alphaLcPeriod"/>
            </a:pPr>
            <a:r>
              <a:rPr lang="en-GB" dirty="0" smtClean="0"/>
              <a:t>Estimated glomerular filtration rate (</a:t>
            </a:r>
            <a:r>
              <a:rPr lang="en-GB" dirty="0" err="1" smtClean="0"/>
              <a:t>eGFR</a:t>
            </a:r>
            <a:r>
              <a:rPr lang="en-GB" dirty="0" smtClean="0"/>
              <a:t>) </a:t>
            </a:r>
          </a:p>
          <a:p>
            <a:pPr marL="514350" indent="-514350">
              <a:lnSpc>
                <a:spcPct val="100000"/>
              </a:lnSpc>
              <a:spcBef>
                <a:spcPts val="600"/>
              </a:spcBef>
              <a:spcAft>
                <a:spcPts val="600"/>
              </a:spcAft>
              <a:buClr>
                <a:srgbClr val="FE612A"/>
              </a:buClr>
              <a:buSzPct val="80000"/>
              <a:buAutoNum type="alphaLcPeriod"/>
            </a:pPr>
            <a:r>
              <a:rPr lang="en-GB" dirty="0" smtClean="0"/>
              <a:t>Perioperative risk rating.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a:p>
        </p:txBody>
      </p:sp>
      <p:sp>
        <p:nvSpPr>
          <p:cNvPr id="4" name="Slide Number Placeholder 3"/>
          <p:cNvSpPr>
            <a:spLocks noGrp="1"/>
          </p:cNvSpPr>
          <p:nvPr>
            <p:ph type="sldNum" sz="quarter" idx="10"/>
          </p:nvPr>
        </p:nvSpPr>
        <p:spPr/>
        <p:txBody>
          <a:bodyPr/>
          <a:lstStyle/>
          <a:p>
            <a:fld id="{3AB4743C-8A2E-4C54-BF48-3728378717D1}" type="slidenum">
              <a:rPr lang="en-GB" smtClean="0"/>
              <a:t>11</a:t>
            </a:fld>
            <a:endParaRPr lang="en-GB"/>
          </a:p>
        </p:txBody>
      </p:sp>
    </p:spTree>
    <p:extLst>
      <p:ext uri="{BB962C8B-B14F-4D97-AF65-F5344CB8AC3E}">
        <p14:creationId xmlns:p14="http://schemas.microsoft.com/office/powerpoint/2010/main" val="2485224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recommendation is aimed at Clinical Lead for Perioperative Diabetes Management, Lead Anaesthetist for </a:t>
            </a:r>
            <a:r>
              <a:rPr lang="en-GB" dirty="0" err="1"/>
              <a:t>PreOperative</a:t>
            </a:r>
            <a:r>
              <a:rPr lang="en-GB" dirty="0"/>
              <a:t> Assessment, Clinical Directors, Medical Directors, Directors of Nursing.  </a:t>
            </a:r>
          </a:p>
          <a:p>
            <a:endParaRPr lang="en-GB" dirty="0" smtClean="0"/>
          </a:p>
          <a:p>
            <a:pPr marL="0" indent="0">
              <a:lnSpc>
                <a:spcPct val="100000"/>
              </a:lnSpc>
              <a:spcBef>
                <a:spcPts val="600"/>
              </a:spcBef>
              <a:spcAft>
                <a:spcPts val="600"/>
              </a:spcAft>
              <a:buClr>
                <a:srgbClr val="DE00A4"/>
              </a:buClr>
              <a:buSzPct val="80000"/>
              <a:buNone/>
            </a:pPr>
            <a:r>
              <a:rPr lang="en-GB" dirty="0" smtClean="0"/>
              <a:t>Patients with diabetes undergoing surgery should be closely monitored and their glucose levels managed accordingly. Glucose monitoring should be included: </a:t>
            </a:r>
          </a:p>
          <a:p>
            <a:pPr marL="514350" indent="-514350">
              <a:lnSpc>
                <a:spcPct val="100000"/>
              </a:lnSpc>
              <a:spcBef>
                <a:spcPts val="600"/>
              </a:spcBef>
              <a:spcAft>
                <a:spcPts val="600"/>
              </a:spcAft>
              <a:buClr>
                <a:srgbClr val="DE00A4"/>
              </a:buClr>
              <a:buSzPct val="80000"/>
              <a:buAutoNum type="alphaLcPeriod"/>
            </a:pPr>
            <a:r>
              <a:rPr lang="en-GB" dirty="0" smtClean="0"/>
              <a:t>at sign-in and sign-out stages of the surgical safety checklist (e.g. WHO safety checklist) </a:t>
            </a:r>
          </a:p>
          <a:p>
            <a:pPr marL="514350" indent="-514350">
              <a:lnSpc>
                <a:spcPct val="100000"/>
              </a:lnSpc>
              <a:spcBef>
                <a:spcPts val="600"/>
              </a:spcBef>
              <a:spcAft>
                <a:spcPts val="600"/>
              </a:spcAft>
              <a:buClr>
                <a:srgbClr val="DE00A4"/>
              </a:buClr>
              <a:buSzPct val="80000"/>
              <a:buAutoNum type="alphaLcPeriod"/>
            </a:pPr>
            <a:r>
              <a:rPr lang="en-GB" dirty="0" smtClean="0"/>
              <a:t>in anaesthetic charts </a:t>
            </a:r>
          </a:p>
          <a:p>
            <a:pPr marL="514350" indent="-514350">
              <a:lnSpc>
                <a:spcPct val="100000"/>
              </a:lnSpc>
              <a:spcBef>
                <a:spcPts val="600"/>
              </a:spcBef>
              <a:spcAft>
                <a:spcPts val="600"/>
              </a:spcAft>
              <a:buClr>
                <a:srgbClr val="DE00A4"/>
              </a:buClr>
              <a:buSzPct val="80000"/>
              <a:buAutoNum type="alphaLcPeriod"/>
            </a:pPr>
            <a:r>
              <a:rPr lang="en-GB" dirty="0" smtClean="0"/>
              <a:t>in theatre recovery </a:t>
            </a:r>
          </a:p>
          <a:p>
            <a:pPr marL="514350" indent="-514350">
              <a:lnSpc>
                <a:spcPct val="100000"/>
              </a:lnSpc>
              <a:spcBef>
                <a:spcPts val="600"/>
              </a:spcBef>
              <a:spcAft>
                <a:spcPts val="600"/>
              </a:spcAft>
              <a:buClr>
                <a:srgbClr val="DE00A4"/>
              </a:buClr>
              <a:buSzPct val="80000"/>
              <a:buAutoNum type="alphaLcPeriod"/>
            </a:pPr>
            <a:r>
              <a:rPr lang="en-GB" dirty="0" smtClean="0"/>
              <a:t>in early warning scoring systems </a:t>
            </a:r>
          </a:p>
          <a:p>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12</a:t>
            </a:fld>
            <a:endParaRPr lang="en-GB"/>
          </a:p>
        </p:txBody>
      </p:sp>
    </p:spTree>
    <p:extLst>
      <p:ext uri="{BB962C8B-B14F-4D97-AF65-F5344CB8AC3E}">
        <p14:creationId xmlns:p14="http://schemas.microsoft.com/office/powerpoint/2010/main" val="14290924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This recommendation is aimed at Clinical Leads </a:t>
            </a:r>
            <a:r>
              <a:rPr lang="en-GB" dirty="0"/>
              <a:t>for Perioperative Diabetes Management, Lead </a:t>
            </a:r>
            <a:r>
              <a:rPr lang="en-GB" dirty="0" smtClean="0"/>
              <a:t>Anaesthetists </a:t>
            </a:r>
            <a:r>
              <a:rPr lang="en-GB" dirty="0"/>
              <a:t>for </a:t>
            </a:r>
            <a:r>
              <a:rPr lang="en-GB" dirty="0" smtClean="0"/>
              <a:t>Pre-operative </a:t>
            </a:r>
            <a:r>
              <a:rPr lang="en-GB" dirty="0"/>
              <a:t>Assessment, Clinical Directors, Medical Directors, Directors of </a:t>
            </a:r>
            <a:r>
              <a:rPr lang="en-GB" dirty="0" smtClean="0"/>
              <a:t>Nursing.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System markers and alerts should be used to raise awareness of glucose levels.  This could be tagging of electronic medical records, use of a patient passport or unique stickers in paper-based case notes.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13</a:t>
            </a:fld>
            <a:endParaRPr lang="en-GB"/>
          </a:p>
        </p:txBody>
      </p:sp>
    </p:spTree>
    <p:extLst>
      <p:ext uri="{BB962C8B-B14F-4D97-AF65-F5344CB8AC3E}">
        <p14:creationId xmlns:p14="http://schemas.microsoft.com/office/powerpoint/2010/main" val="1046330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This recommendation is aimed at </a:t>
            </a:r>
            <a:r>
              <a:rPr lang="en-GB" dirty="0"/>
              <a:t>Clinical </a:t>
            </a:r>
            <a:r>
              <a:rPr lang="en-GB" dirty="0" smtClean="0"/>
              <a:t>Leads </a:t>
            </a:r>
            <a:r>
              <a:rPr lang="en-GB" dirty="0"/>
              <a:t>for Perioperative Diabetes Management, Clinical Directors, Medical Directors, Directors of Nursing.  </a:t>
            </a: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indent="0">
              <a:lnSpc>
                <a:spcPct val="100000"/>
              </a:lnSpc>
              <a:spcBef>
                <a:spcPts val="600"/>
              </a:spcBef>
              <a:spcAft>
                <a:spcPts val="600"/>
              </a:spcAft>
              <a:buClr>
                <a:srgbClr val="DE00A4"/>
              </a:buClr>
              <a:buSzPct val="80000"/>
              <a:buNone/>
            </a:pPr>
            <a:r>
              <a:rPr lang="en-GB" dirty="0" smtClean="0"/>
              <a:t>There should be a safe handover of patients with diabetes from theatre recovery to ward.  This should be documented in the case notes and include: </a:t>
            </a:r>
          </a:p>
          <a:p>
            <a:pPr marL="514350" indent="-514350">
              <a:lnSpc>
                <a:spcPct val="100000"/>
              </a:lnSpc>
              <a:spcBef>
                <a:spcPts val="600"/>
              </a:spcBef>
              <a:spcAft>
                <a:spcPts val="600"/>
              </a:spcAft>
              <a:buClr>
                <a:srgbClr val="DE00A4"/>
              </a:buClr>
              <a:buSzPct val="80000"/>
              <a:buAutoNum type="alphaLcPeriod"/>
            </a:pPr>
            <a:r>
              <a:rPr lang="en-GB" dirty="0" smtClean="0"/>
              <a:t>Medications given in theatre </a:t>
            </a:r>
          </a:p>
          <a:p>
            <a:pPr marL="514350" indent="-514350">
              <a:lnSpc>
                <a:spcPct val="100000"/>
              </a:lnSpc>
              <a:spcBef>
                <a:spcPts val="600"/>
              </a:spcBef>
              <a:spcAft>
                <a:spcPts val="600"/>
              </a:spcAft>
              <a:buClr>
                <a:srgbClr val="DE00A4"/>
              </a:buClr>
              <a:buSzPct val="80000"/>
              <a:buAutoNum type="alphaLcPeriod"/>
            </a:pPr>
            <a:r>
              <a:rPr lang="en-GB" dirty="0" smtClean="0"/>
              <a:t>Glucose level on leaving the recovery area </a:t>
            </a:r>
          </a:p>
          <a:p>
            <a:pPr marL="514350" indent="-514350">
              <a:lnSpc>
                <a:spcPct val="100000"/>
              </a:lnSpc>
              <a:spcBef>
                <a:spcPts val="600"/>
              </a:spcBef>
              <a:spcAft>
                <a:spcPts val="600"/>
              </a:spcAft>
              <a:buClr>
                <a:srgbClr val="DE00A4"/>
              </a:buClr>
              <a:buSzPct val="80000"/>
              <a:buAutoNum type="alphaLcPeriod"/>
            </a:pPr>
            <a:r>
              <a:rPr lang="en-GB" dirty="0" smtClean="0"/>
              <a:t>Glucose level on arriving into the ward </a:t>
            </a:r>
          </a:p>
          <a:p>
            <a:pPr marL="514350" marR="0" lvl="0" indent="-514350" algn="l" defTabSz="914400" rtl="0" eaLnBrk="1" fontAlgn="auto" latinLnBrk="0" hangingPunct="1">
              <a:lnSpc>
                <a:spcPct val="100000"/>
              </a:lnSpc>
              <a:spcBef>
                <a:spcPts val="600"/>
              </a:spcBef>
              <a:spcAft>
                <a:spcPts val="600"/>
              </a:spcAft>
              <a:buClr>
                <a:srgbClr val="DE00A4"/>
              </a:buClr>
              <a:buSzPct val="80000"/>
              <a:buFontTx/>
              <a:buAutoNum type="alphaLcPeriod"/>
              <a:tabLst/>
              <a:defRPr/>
            </a:pPr>
            <a:r>
              <a:rPr lang="en-GB" dirty="0" smtClean="0"/>
              <a:t>Ongoing management of diabetes, especially VRIII </a:t>
            </a:r>
            <a:r>
              <a:rPr lang="en-GB" sz="1200" dirty="0" smtClean="0"/>
              <a:t>(</a:t>
            </a:r>
            <a:r>
              <a:rPr lang="en-GB" sz="1200" b="0" i="0" kern="1200" dirty="0" smtClean="0">
                <a:solidFill>
                  <a:schemeClr val="tx1"/>
                </a:solidFill>
                <a:effectLst/>
                <a:latin typeface="+mn-lt"/>
                <a:ea typeface="+mn-ea"/>
                <a:cs typeface="+mn-cs"/>
              </a:rPr>
              <a:t>variable rate intravenous insulin infusion)</a:t>
            </a:r>
            <a:endParaRPr lang="en-GB" dirty="0" smtClean="0"/>
          </a:p>
          <a:p>
            <a:pPr marL="514350" indent="-514350">
              <a:lnSpc>
                <a:spcPct val="100000"/>
              </a:lnSpc>
              <a:spcBef>
                <a:spcPts val="600"/>
              </a:spcBef>
              <a:spcAft>
                <a:spcPts val="600"/>
              </a:spcAft>
              <a:buClr>
                <a:srgbClr val="DE00A4"/>
              </a:buClr>
              <a:buSzPct val="80000"/>
              <a:buAutoNum type="alphaLcPeriod"/>
            </a:pPr>
            <a:r>
              <a:rPr lang="en-GB" dirty="0" smtClean="0"/>
              <a:t>Criteria for contacting the diabetes team.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3AB4743C-8A2E-4C54-BF48-3728378717D1}" type="slidenum">
              <a:rPr lang="en-GB" smtClean="0"/>
              <a:t>14</a:t>
            </a:fld>
            <a:endParaRPr lang="en-GB"/>
          </a:p>
        </p:txBody>
      </p:sp>
    </p:spTree>
    <p:extLst>
      <p:ext uri="{BB962C8B-B14F-4D97-AF65-F5344CB8AC3E}">
        <p14:creationId xmlns:p14="http://schemas.microsoft.com/office/powerpoint/2010/main" val="16131390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AB4743C-8A2E-4C54-BF48-3728378717D1}" type="slidenum">
              <a:rPr lang="en-GB" smtClean="0"/>
              <a:t>15</a:t>
            </a:fld>
            <a:endParaRPr lang="en-GB"/>
          </a:p>
        </p:txBody>
      </p:sp>
    </p:spTree>
    <p:extLst>
      <p:ext uri="{BB962C8B-B14F-4D97-AF65-F5344CB8AC3E}">
        <p14:creationId xmlns:p14="http://schemas.microsoft.com/office/powerpoint/2010/main" val="8299542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AB4743C-8A2E-4C54-BF48-3728378717D1}" type="slidenum">
              <a:rPr lang="en-GB" smtClean="0"/>
              <a:t>16</a:t>
            </a:fld>
            <a:endParaRPr lang="en-GB"/>
          </a:p>
        </p:txBody>
      </p:sp>
    </p:spTree>
    <p:extLst>
      <p:ext uri="{BB962C8B-B14F-4D97-AF65-F5344CB8AC3E}">
        <p14:creationId xmlns:p14="http://schemas.microsoft.com/office/powerpoint/2010/main" val="5603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study looked at </a:t>
            </a:r>
            <a:r>
              <a:rPr lang="en-GB" dirty="0" smtClean="0"/>
              <a:t>care provided to patients over the age of 16 who had diabetes and underwent a surgical procedure. O</a:t>
            </a:r>
            <a:r>
              <a:rPr lang="en-GB" baseline="0" dirty="0" smtClean="0"/>
              <a:t>rganisational data, questionnaires completed by surgeons and anaesthetists and case notes were used to build a picture of how this patient group is being cared for.</a:t>
            </a:r>
            <a:endParaRPr lang="en-GB" baseline="0" dirty="0"/>
          </a:p>
          <a:p>
            <a:endParaRPr lang="en-GB" baseline="0" dirty="0"/>
          </a:p>
          <a:p>
            <a:r>
              <a:rPr lang="en-GB" baseline="0" dirty="0"/>
              <a:t>Case notes </a:t>
            </a:r>
            <a:r>
              <a:rPr lang="en-GB" baseline="0" dirty="0" smtClean="0"/>
              <a:t>were </a:t>
            </a:r>
            <a:r>
              <a:rPr lang="en-GB" baseline="0" dirty="0"/>
              <a:t>reviewed by clinicians </a:t>
            </a:r>
            <a:r>
              <a:rPr lang="en-GB" baseline="0" dirty="0" smtClean="0"/>
              <a:t>with experience of working </a:t>
            </a:r>
            <a:r>
              <a:rPr lang="en-GB" baseline="0" dirty="0"/>
              <a:t>with people </a:t>
            </a:r>
            <a:r>
              <a:rPr lang="en-GB" baseline="0" dirty="0" smtClean="0"/>
              <a:t>with diabetes.  </a:t>
            </a:r>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2</a:t>
            </a:fld>
            <a:endParaRPr lang="en-GB"/>
          </a:p>
        </p:txBody>
      </p:sp>
    </p:spTree>
    <p:extLst>
      <p:ext uri="{BB962C8B-B14F-4D97-AF65-F5344CB8AC3E}">
        <p14:creationId xmlns:p14="http://schemas.microsoft.com/office/powerpoint/2010/main" val="2609020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Presenter’s notes:</a:t>
            </a:r>
          </a:p>
          <a:p>
            <a:pPr rtl="0" fontAlgn="base"/>
            <a:r>
              <a:rPr lang="en-GB" sz="1200" b="0" i="0" u="none" strike="noStrike" kern="1200" dirty="0" smtClean="0">
                <a:solidFill>
                  <a:schemeClr val="tx1"/>
                </a:solidFill>
                <a:effectLst/>
                <a:latin typeface="+mn-lt"/>
                <a:ea typeface="+mn-ea"/>
                <a:cs typeface="+mn-cs"/>
              </a:rPr>
              <a:t>The study population was:</a:t>
            </a:r>
            <a:r>
              <a:rPr lang="en-US" sz="1200" b="0" i="0" kern="1200" dirty="0" smtClean="0">
                <a:solidFill>
                  <a:schemeClr val="tx1"/>
                </a:solidFill>
                <a:effectLst/>
                <a:latin typeface="+mn-lt"/>
                <a:ea typeface="+mn-ea"/>
                <a:cs typeface="+mn-cs"/>
              </a:rPr>
              <a:t>​</a:t>
            </a:r>
          </a:p>
          <a:p>
            <a:pPr marL="171450" indent="-171450" rtl="0" fontAlgn="base">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patients aged 16 and over  </a:t>
            </a:r>
            <a:r>
              <a:rPr lang="en-US" sz="1200" b="0" i="0" kern="1200" dirty="0" smtClean="0">
                <a:solidFill>
                  <a:schemeClr val="tx1"/>
                </a:solidFill>
                <a:effectLst/>
                <a:latin typeface="+mn-lt"/>
                <a:ea typeface="+mn-ea"/>
                <a:cs typeface="+mn-cs"/>
              </a:rPr>
              <a:t>​</a:t>
            </a:r>
          </a:p>
          <a:p>
            <a:pPr marL="171450" indent="-171450" rtl="0" fontAlgn="base">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admitted to hospital who had an ICD10 code for diabetes mellitus</a:t>
            </a:r>
            <a:r>
              <a:rPr lang="en-US" sz="1200" b="0" i="0" kern="1200" dirty="0" smtClean="0">
                <a:solidFill>
                  <a:schemeClr val="tx1"/>
                </a:solidFill>
                <a:effectLst/>
                <a:latin typeface="+mn-lt"/>
                <a:ea typeface="+mn-ea"/>
                <a:cs typeface="+mn-cs"/>
              </a:rPr>
              <a:t>​</a:t>
            </a:r>
          </a:p>
          <a:p>
            <a:pPr marL="171450" indent="-171450" rtl="0" fontAlgn="base">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had a major surgical procedure with at least a one-night stay after surgery during the study period.</a:t>
            </a:r>
            <a:r>
              <a:rPr lang="en-GB" sz="1200" b="0" i="0" kern="1200" dirty="0" smtClean="0">
                <a:solidFill>
                  <a:schemeClr val="tx1"/>
                </a:solidFill>
                <a:effectLst/>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b="1" dirty="0"/>
          </a:p>
        </p:txBody>
      </p:sp>
      <p:sp>
        <p:nvSpPr>
          <p:cNvPr id="4" name="Slide Number Placeholder 3"/>
          <p:cNvSpPr>
            <a:spLocks noGrp="1"/>
          </p:cNvSpPr>
          <p:nvPr>
            <p:ph type="sldNum" sz="quarter" idx="10"/>
          </p:nvPr>
        </p:nvSpPr>
        <p:spPr/>
        <p:txBody>
          <a:bodyPr/>
          <a:lstStyle/>
          <a:p>
            <a:fld id="{3AB4743C-8A2E-4C54-BF48-3728378717D1}" type="slidenum">
              <a:rPr lang="en-GB" smtClean="0"/>
              <a:t>3</a:t>
            </a:fld>
            <a:endParaRPr lang="en-GB"/>
          </a:p>
        </p:txBody>
      </p:sp>
    </p:spTree>
    <p:extLst>
      <p:ext uri="{BB962C8B-B14F-4D97-AF65-F5344CB8AC3E}">
        <p14:creationId xmlns:p14="http://schemas.microsoft.com/office/powerpoint/2010/main" val="4041467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Presenter’s </a:t>
            </a:r>
            <a:r>
              <a:rPr lang="en-GB" b="1" dirty="0" smtClean="0"/>
              <a:t>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smtClean="0"/>
              <a:t>Out of around 12,000 patients,</a:t>
            </a:r>
            <a:r>
              <a:rPr lang="en-GB" b="0" baseline="0" dirty="0" smtClean="0"/>
              <a:t> 1724 were selected for case note review.  446 of these were excluded for various reasons.  509 sets of cases notes were received and reviewed.  </a:t>
            </a:r>
            <a:endParaRPr lang="en-GB" b="0" dirty="0"/>
          </a:p>
        </p:txBody>
      </p:sp>
      <p:sp>
        <p:nvSpPr>
          <p:cNvPr id="4" name="Slide Number Placeholder 3"/>
          <p:cNvSpPr>
            <a:spLocks noGrp="1"/>
          </p:cNvSpPr>
          <p:nvPr>
            <p:ph type="sldNum" sz="quarter" idx="10"/>
          </p:nvPr>
        </p:nvSpPr>
        <p:spPr/>
        <p:txBody>
          <a:bodyPr/>
          <a:lstStyle/>
          <a:p>
            <a:fld id="{3AB4743C-8A2E-4C54-BF48-3728378717D1}" type="slidenum">
              <a:rPr lang="en-GB" smtClean="0"/>
              <a:t>4</a:t>
            </a:fld>
            <a:endParaRPr lang="en-GB"/>
          </a:p>
        </p:txBody>
      </p:sp>
    </p:spTree>
    <p:extLst>
      <p:ext uri="{BB962C8B-B14F-4D97-AF65-F5344CB8AC3E}">
        <p14:creationId xmlns:p14="http://schemas.microsoft.com/office/powerpoint/2010/main" val="1864072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Presenter’s notes</a:t>
            </a:r>
            <a:r>
              <a:rPr lang="en-GB" b="1" dirty="0" smtClean="0"/>
              <a:t>:</a:t>
            </a:r>
            <a:endParaRPr lang="en-GB" b="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smtClean="0"/>
              <a:t>Case note reviewers assessed the overall</a:t>
            </a:r>
            <a:r>
              <a:rPr lang="en-GB" b="0" baseline="0" dirty="0" smtClean="0"/>
              <a:t> quality of care for each case.  Almost 35% were felt to demonstrate good practice.  Slightly more than this had room for improvement in clinical care.  Almost 15% showed room for improvement in clinical and organisational factors.  A very small number were considered to be less than satisfactory.</a:t>
            </a:r>
            <a:endParaRPr lang="en-GB" b="1" dirty="0"/>
          </a:p>
        </p:txBody>
      </p:sp>
      <p:sp>
        <p:nvSpPr>
          <p:cNvPr id="4" name="Slide Number Placeholder 3"/>
          <p:cNvSpPr>
            <a:spLocks noGrp="1"/>
          </p:cNvSpPr>
          <p:nvPr>
            <p:ph type="sldNum" sz="quarter" idx="10"/>
          </p:nvPr>
        </p:nvSpPr>
        <p:spPr/>
        <p:txBody>
          <a:bodyPr/>
          <a:lstStyle/>
          <a:p>
            <a:fld id="{3AB4743C-8A2E-4C54-BF48-3728378717D1}" type="slidenum">
              <a:rPr lang="en-GB" smtClean="0"/>
              <a:t>5</a:t>
            </a:fld>
            <a:endParaRPr lang="en-GB"/>
          </a:p>
        </p:txBody>
      </p:sp>
    </p:spTree>
    <p:extLst>
      <p:ext uri="{BB962C8B-B14F-4D97-AF65-F5344CB8AC3E}">
        <p14:creationId xmlns:p14="http://schemas.microsoft.com/office/powerpoint/2010/main" val="73092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endParaRPr lang="en-GB" b="0" dirty="0" smtClean="0"/>
          </a:p>
          <a:p>
            <a:r>
              <a:rPr lang="en-GB" dirty="0" smtClean="0"/>
              <a:t>Key messages from the report are:</a:t>
            </a:r>
          </a:p>
          <a:p>
            <a:endParaRPr lang="en-GB" dirty="0" smtClean="0"/>
          </a:p>
          <a:p>
            <a:pPr marL="171450" indent="-171450">
              <a:buFont typeface="Arial" panose="020B0604020202020204" pitchFamily="34" charset="0"/>
              <a:buChar char="•"/>
            </a:pPr>
            <a:r>
              <a:rPr lang="en-GB" dirty="0" smtClean="0"/>
              <a:t>Lack of clinical continuity</a:t>
            </a:r>
            <a:r>
              <a:rPr lang="en-GB" baseline="0" dirty="0" smtClean="0"/>
              <a:t> across the specialties in the perioperative pathway</a:t>
            </a:r>
          </a:p>
          <a:p>
            <a:pPr marL="171450" indent="-171450">
              <a:buFont typeface="Arial" panose="020B0604020202020204" pitchFamily="34" charset="0"/>
              <a:buChar char="•"/>
            </a:pPr>
            <a:r>
              <a:rPr lang="en-GB" baseline="0" dirty="0" smtClean="0"/>
              <a:t>Lack of joint ownership of the management of diabetes</a:t>
            </a:r>
          </a:p>
          <a:p>
            <a:pPr marL="171450" indent="-171450">
              <a:buFont typeface="Arial" panose="020B0604020202020204" pitchFamily="34" charset="0"/>
              <a:buChar char="•"/>
            </a:pPr>
            <a:r>
              <a:rPr lang="en-GB" baseline="0" dirty="0" smtClean="0"/>
              <a:t>Although there are several guidelines for the management of diabetes in the perioperative period, they are </a:t>
            </a:r>
            <a:r>
              <a:rPr lang="en-GB" baseline="0" dirty="0" err="1" smtClean="0"/>
              <a:t>unidisciplinary</a:t>
            </a:r>
            <a:r>
              <a:rPr lang="en-GB" baseline="0" dirty="0" smtClean="0"/>
              <a:t> rather than multidisciplinary and so don’t necessarily provide a seamless approach to patient care.</a:t>
            </a:r>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6</a:t>
            </a:fld>
            <a:endParaRPr lang="en-GB"/>
          </a:p>
        </p:txBody>
      </p:sp>
    </p:spTree>
    <p:extLst>
      <p:ext uri="{BB962C8B-B14F-4D97-AF65-F5344CB8AC3E}">
        <p14:creationId xmlns:p14="http://schemas.microsoft.com/office/powerpoint/2010/main" val="272574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endParaRPr lang="en-GB" b="0" dirty="0" smtClean="0"/>
          </a:p>
          <a:p>
            <a:r>
              <a:rPr lang="en-GB" dirty="0" smtClean="0"/>
              <a:t>Key messages from the report are (2):</a:t>
            </a:r>
          </a:p>
          <a:p>
            <a:pPr marL="171450" indent="-171450">
              <a:buFont typeface="Arial" panose="020B0604020202020204" pitchFamily="34" charset="0"/>
              <a:buChar char="•"/>
            </a:pPr>
            <a:r>
              <a:rPr lang="en-GB" dirty="0" smtClean="0"/>
              <a:t>Diabetes</a:t>
            </a:r>
            <a:r>
              <a:rPr lang="en-GB" baseline="0" dirty="0" smtClean="0"/>
              <a:t> team members should have been involved more </a:t>
            </a:r>
          </a:p>
          <a:p>
            <a:pPr marL="171450" indent="-171450">
              <a:buFont typeface="Arial" panose="020B0604020202020204" pitchFamily="34" charset="0"/>
              <a:buChar char="•"/>
            </a:pPr>
            <a:r>
              <a:rPr lang="en-GB" baseline="0" dirty="0" smtClean="0"/>
              <a:t>Nutritional assessments and medicine reconciliations were often not carried out</a:t>
            </a:r>
          </a:p>
          <a:p>
            <a:pPr marL="171450" indent="-171450">
              <a:buFont typeface="Arial" panose="020B0604020202020204" pitchFamily="34" charset="0"/>
              <a:buChar char="•"/>
            </a:pPr>
            <a:r>
              <a:rPr lang="en-GB" baseline="0" dirty="0" smtClean="0"/>
              <a:t>Patients with diabetes were not prioritised appropriately which could lead to them fasting for a prolonged period</a:t>
            </a:r>
          </a:p>
          <a:p>
            <a:pPr marL="171450" indent="-171450">
              <a:buFont typeface="Arial" panose="020B0604020202020204" pitchFamily="34" charset="0"/>
              <a:buChar char="•"/>
            </a:pPr>
            <a:r>
              <a:rPr lang="en-GB" baseline="0" dirty="0" smtClean="0"/>
              <a:t>Monitoring of blood glucose throughout the operative period could be improved</a:t>
            </a:r>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7</a:t>
            </a:fld>
            <a:endParaRPr lang="en-GB"/>
          </a:p>
        </p:txBody>
      </p:sp>
    </p:spTree>
    <p:extLst>
      <p:ext uri="{BB962C8B-B14F-4D97-AF65-F5344CB8AC3E}">
        <p14:creationId xmlns:p14="http://schemas.microsoft.com/office/powerpoint/2010/main" val="3524315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a:t>
            </a:r>
            <a:r>
              <a:rPr lang="en-GB" baseline="0" dirty="0"/>
              <a:t> recommendation is aimed at the </a:t>
            </a:r>
            <a:r>
              <a:rPr lang="en-GB" dirty="0"/>
              <a:t>Academy of Medical Royal Colleges to lead at an organisational level, and the Clinical Lead for Perioperative Diabetes Management to lead at a local level.  </a:t>
            </a:r>
          </a:p>
          <a:p>
            <a:endParaRPr lang="en-GB" dirty="0" smtClean="0"/>
          </a:p>
          <a:p>
            <a:r>
              <a:rPr lang="en-GB" dirty="0" smtClean="0"/>
              <a:t>A</a:t>
            </a:r>
            <a:r>
              <a:rPr lang="en-GB" baseline="0" dirty="0" smtClean="0"/>
              <a:t> policy for the multidisciplinary management of patients with diabetes who undergo surgery is required.  It should cover all relevant specialties and both routine and high-risk patients.  </a:t>
            </a:r>
            <a:endParaRPr lang="en-GB" dirty="0"/>
          </a:p>
          <a:p>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8</a:t>
            </a:fld>
            <a:endParaRPr lang="en-GB"/>
          </a:p>
        </p:txBody>
      </p:sp>
    </p:spTree>
    <p:extLst>
      <p:ext uri="{BB962C8B-B14F-4D97-AF65-F5344CB8AC3E}">
        <p14:creationId xmlns:p14="http://schemas.microsoft.com/office/powerpoint/2010/main" val="2396694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Presenter’s notes:</a:t>
            </a:r>
          </a:p>
          <a:p>
            <a:r>
              <a:rPr lang="en-GB" dirty="0"/>
              <a:t>This recommendation is aimed at Medical Directors and Directors of Nursing.  </a:t>
            </a:r>
            <a:endParaRPr lang="en-GB" dirty="0" smtClean="0"/>
          </a:p>
          <a:p>
            <a:endParaRPr lang="en-GB" dirty="0" smtClean="0"/>
          </a:p>
          <a:p>
            <a:r>
              <a:rPr lang="en-GB" dirty="0" smtClean="0"/>
              <a:t>Hospitals where</a:t>
            </a:r>
            <a:r>
              <a:rPr lang="en-GB" baseline="0" dirty="0" smtClean="0"/>
              <a:t> surgical services are provided should have a clinical lead for perioperative diabetes care.  The lead will be responsible for developing policies and processes to:</a:t>
            </a:r>
          </a:p>
          <a:p>
            <a:pPr marL="514350" indent="-514350">
              <a:lnSpc>
                <a:spcPct val="100000"/>
              </a:lnSpc>
              <a:spcBef>
                <a:spcPts val="600"/>
              </a:spcBef>
              <a:spcAft>
                <a:spcPts val="600"/>
              </a:spcAft>
              <a:buClr>
                <a:srgbClr val="DE00A4"/>
              </a:buClr>
              <a:buSzPct val="80000"/>
              <a:buAutoNum type="alphaLcPeriod"/>
            </a:pPr>
            <a:r>
              <a:rPr lang="en-GB" sz="1200" dirty="0" smtClean="0"/>
              <a:t>Ensure diabetes management is optimised for surgery </a:t>
            </a:r>
          </a:p>
          <a:p>
            <a:pPr marL="514350" indent="-514350">
              <a:lnSpc>
                <a:spcPct val="100000"/>
              </a:lnSpc>
              <a:spcBef>
                <a:spcPts val="600"/>
              </a:spcBef>
              <a:spcAft>
                <a:spcPts val="600"/>
              </a:spcAft>
              <a:buClr>
                <a:srgbClr val="DE00A4"/>
              </a:buClr>
              <a:buSzPct val="80000"/>
              <a:buAutoNum type="alphaLcPeriod"/>
            </a:pPr>
            <a:r>
              <a:rPr lang="en-GB" sz="1200" dirty="0" smtClean="0"/>
              <a:t>Ensure patients with diabetes are prioritised on the operating list</a:t>
            </a:r>
            <a:r>
              <a:rPr lang="en-GB" sz="1200" baseline="0" dirty="0" smtClean="0"/>
              <a:t> – that is, early in the morning or afternoon to avoid prolonged fasting</a:t>
            </a:r>
            <a:endParaRPr lang="en-GB" sz="1200" dirty="0" smtClean="0"/>
          </a:p>
          <a:p>
            <a:pPr marL="514350" indent="-514350">
              <a:lnSpc>
                <a:spcPct val="100000"/>
              </a:lnSpc>
              <a:spcBef>
                <a:spcPts val="600"/>
              </a:spcBef>
              <a:spcAft>
                <a:spcPts val="600"/>
              </a:spcAft>
              <a:buClr>
                <a:srgbClr val="DE00A4"/>
              </a:buClr>
              <a:buSzPct val="80000"/>
              <a:buAutoNum type="alphaLcPeriod"/>
            </a:pPr>
            <a:r>
              <a:rPr lang="en-GB" sz="1200" dirty="0" smtClean="0"/>
              <a:t>Identify when involvement of the diabetes multidisciplinary team is required </a:t>
            </a:r>
          </a:p>
          <a:p>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9</a:t>
            </a:fld>
            <a:endParaRPr lang="en-GB"/>
          </a:p>
        </p:txBody>
      </p:sp>
    </p:spTree>
    <p:extLst>
      <p:ext uri="{BB962C8B-B14F-4D97-AF65-F5344CB8AC3E}">
        <p14:creationId xmlns:p14="http://schemas.microsoft.com/office/powerpoint/2010/main" val="386658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AC31A7-2C2A-4249-BA13-70ADB2AF4016}" type="datetimeFigureOut">
              <a:rPr lang="en-GB" smtClean="0"/>
              <a:t>11/12/2018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2511225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AC31A7-2C2A-4249-BA13-70ADB2AF4016}" type="datetimeFigureOut">
              <a:rPr lang="en-GB" smtClean="0"/>
              <a:t>11/12/2018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2336895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AC31A7-2C2A-4249-BA13-70ADB2AF4016}" type="datetimeFigureOut">
              <a:rPr lang="en-GB" smtClean="0"/>
              <a:t>11/12/2018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3988794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AC31A7-2C2A-4249-BA13-70ADB2AF4016}" type="datetimeFigureOut">
              <a:rPr lang="en-GB" smtClean="0"/>
              <a:t>11/12/2018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2378396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AC31A7-2C2A-4249-BA13-70ADB2AF4016}" type="datetimeFigureOut">
              <a:rPr lang="en-GB" smtClean="0"/>
              <a:t>11/12/2018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1137829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AC31A7-2C2A-4249-BA13-70ADB2AF4016}" type="datetimeFigureOut">
              <a:rPr lang="en-GB" smtClean="0"/>
              <a:t>11/12/2018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181892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AC31A7-2C2A-4249-BA13-70ADB2AF4016}" type="datetimeFigureOut">
              <a:rPr lang="en-GB" smtClean="0"/>
              <a:t>11/12/2018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3367369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AC31A7-2C2A-4249-BA13-70ADB2AF4016}" type="datetimeFigureOut">
              <a:rPr lang="en-GB" smtClean="0"/>
              <a:t>11/12/2018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776604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C31A7-2C2A-4249-BA13-70ADB2AF4016}" type="datetimeFigureOut">
              <a:rPr lang="en-GB" smtClean="0"/>
              <a:t>11/12/2018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3822023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CAC31A7-2C2A-4249-BA13-70ADB2AF4016}" type="datetimeFigureOut">
              <a:rPr lang="en-GB" smtClean="0"/>
              <a:t>11/12/2018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3849454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CAC31A7-2C2A-4249-BA13-70ADB2AF4016}" type="datetimeFigureOut">
              <a:rPr lang="en-GB" smtClean="0"/>
              <a:t>11/12/2018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2220894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C31A7-2C2A-4249-BA13-70ADB2AF4016}" type="datetimeFigureOut">
              <a:rPr lang="en-GB" smtClean="0"/>
              <a:t>11/12/2018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FAB70E-E51A-431D-9F9D-DA68C0BB61A2}" type="slidenum">
              <a:rPr lang="en-GB" smtClean="0"/>
              <a:t>‹#›</a:t>
            </a:fld>
            <a:endParaRPr lang="en-GB"/>
          </a:p>
        </p:txBody>
      </p:sp>
    </p:spTree>
    <p:extLst>
      <p:ext uri="{BB962C8B-B14F-4D97-AF65-F5344CB8AC3E}">
        <p14:creationId xmlns:p14="http://schemas.microsoft.com/office/powerpoint/2010/main" val="4048208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ncepod.org.uk/2018pd.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4438"/>
            <a:ext cx="7772400" cy="2387600"/>
          </a:xfrm>
        </p:spPr>
        <p:txBody>
          <a:bodyPr>
            <a:normAutofit/>
          </a:bodyPr>
          <a:lstStyle/>
          <a:p>
            <a:r>
              <a:rPr lang="en-GB" sz="4800" dirty="0">
                <a:latin typeface="+mn-lt"/>
              </a:rPr>
              <a:t>Highs and Lows</a:t>
            </a:r>
            <a:br>
              <a:rPr lang="en-GB" sz="4800" dirty="0">
                <a:latin typeface="+mn-lt"/>
              </a:rPr>
            </a:br>
            <a:r>
              <a:rPr lang="en-GB" sz="2400" dirty="0">
                <a:latin typeface="+mn-lt"/>
              </a:rPr>
              <a:t/>
            </a:r>
            <a:br>
              <a:rPr lang="en-GB" sz="2400" dirty="0">
                <a:latin typeface="+mn-lt"/>
              </a:rPr>
            </a:br>
            <a:r>
              <a:rPr lang="en-GB" sz="2400" dirty="0">
                <a:latin typeface="+mn-lt"/>
              </a:rPr>
              <a:t>A review of the care provided to patients over the age of 16 who had diabetes and underwent a surgical procedure</a:t>
            </a:r>
          </a:p>
        </p:txBody>
      </p:sp>
      <p:sp>
        <p:nvSpPr>
          <p:cNvPr id="3" name="Subtitle 2"/>
          <p:cNvSpPr>
            <a:spLocks noGrp="1"/>
          </p:cNvSpPr>
          <p:nvPr>
            <p:ph type="subTitle" idx="1"/>
          </p:nvPr>
        </p:nvSpPr>
        <p:spPr>
          <a:xfrm>
            <a:off x="1255295" y="4388101"/>
            <a:ext cx="6858000" cy="1655762"/>
          </a:xfrm>
        </p:spPr>
        <p:txBody>
          <a:bodyPr>
            <a:normAutofit/>
          </a:bodyPr>
          <a:lstStyle/>
          <a:p>
            <a:r>
              <a:rPr lang="en-GB" sz="4000" dirty="0"/>
              <a:t>Principal recommendations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37" y="105941"/>
            <a:ext cx="3297356" cy="1108497"/>
          </a:xfrm>
          <a:prstGeom prst="rect">
            <a:avLst/>
          </a:prstGeom>
        </p:spPr>
      </p:pic>
    </p:spTree>
    <p:extLst>
      <p:ext uri="{BB962C8B-B14F-4D97-AF65-F5344CB8AC3E}">
        <p14:creationId xmlns:p14="http://schemas.microsoft.com/office/powerpoint/2010/main" val="6525465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3558" y="877077"/>
            <a:ext cx="8181474" cy="5732269"/>
          </a:xfrm>
        </p:spPr>
        <p:txBody>
          <a:bodyPr vert="horz" lIns="91440" tIns="45720" rIns="91440" bIns="45720" rtlCol="0">
            <a:noAutofit/>
          </a:bodyPr>
          <a:lstStyle/>
          <a:p>
            <a:pPr marL="0" indent="0">
              <a:lnSpc>
                <a:spcPct val="100000"/>
              </a:lnSpc>
              <a:spcBef>
                <a:spcPts val="600"/>
              </a:spcBef>
              <a:spcAft>
                <a:spcPts val="600"/>
              </a:spcAft>
              <a:buClr>
                <a:srgbClr val="DE00A4"/>
              </a:buClr>
              <a:buSzPct val="80000"/>
              <a:buNone/>
            </a:pPr>
            <a:r>
              <a:rPr lang="en-GB" dirty="0"/>
              <a:t>Appoint a clinical lead for perioperative diabetes care in hospitals where surgical services are provided. This person will be responsible for developing policies and processes to: </a:t>
            </a:r>
          </a:p>
          <a:p>
            <a:pPr marL="514350" indent="-514350">
              <a:lnSpc>
                <a:spcPct val="100000"/>
              </a:lnSpc>
              <a:spcBef>
                <a:spcPts val="600"/>
              </a:spcBef>
              <a:spcAft>
                <a:spcPts val="600"/>
              </a:spcAft>
              <a:buClr>
                <a:srgbClr val="DE00A4"/>
              </a:buClr>
              <a:buSzPct val="80000"/>
              <a:buFont typeface="+mj-lt"/>
              <a:buAutoNum type="alphaLcPeriod" startAt="4"/>
            </a:pPr>
            <a:r>
              <a:rPr lang="en-GB" dirty="0" smtClean="0"/>
              <a:t>Ensure </a:t>
            </a:r>
            <a:r>
              <a:rPr lang="en-GB" dirty="0"/>
              <a:t>high-risk patients are identified, such as those with type 1 diabetes </a:t>
            </a:r>
          </a:p>
          <a:p>
            <a:pPr marL="514350" indent="-514350">
              <a:lnSpc>
                <a:spcPct val="100000"/>
              </a:lnSpc>
              <a:spcBef>
                <a:spcPts val="600"/>
              </a:spcBef>
              <a:spcAft>
                <a:spcPts val="600"/>
              </a:spcAft>
              <a:buClr>
                <a:srgbClr val="DE00A4"/>
              </a:buClr>
              <a:buSzPct val="80000"/>
              <a:buAutoNum type="alphaLcPeriod" startAt="4"/>
            </a:pPr>
            <a:r>
              <a:rPr lang="en-GB" dirty="0"/>
              <a:t>Identify patients with poor diabetes control who may need pre-operative optimisation or variable rate intravenous insulin </a:t>
            </a:r>
            <a:r>
              <a:rPr lang="en-GB" dirty="0" smtClean="0"/>
              <a:t>infusion (VRIII)</a:t>
            </a:r>
            <a:endParaRPr lang="en-GB" dirty="0"/>
          </a:p>
          <a:p>
            <a:pPr marL="514350" indent="-514350">
              <a:lnSpc>
                <a:spcPct val="100000"/>
              </a:lnSpc>
              <a:spcBef>
                <a:spcPts val="600"/>
              </a:spcBef>
              <a:spcAft>
                <a:spcPts val="600"/>
              </a:spcAft>
              <a:buClr>
                <a:srgbClr val="DE00A4"/>
              </a:buClr>
              <a:buSzPct val="80000"/>
              <a:buAutoNum type="alphaLcPeriod" startAt="4"/>
            </a:pPr>
            <a:r>
              <a:rPr lang="en-GB" dirty="0"/>
              <a:t>Audit cases of prolonged starvation </a:t>
            </a:r>
          </a:p>
          <a:p>
            <a:pPr marL="514350" indent="-514350">
              <a:lnSpc>
                <a:spcPct val="100000"/>
              </a:lnSpc>
              <a:spcBef>
                <a:spcPts val="600"/>
              </a:spcBef>
              <a:spcAft>
                <a:spcPts val="600"/>
              </a:spcAft>
              <a:buClr>
                <a:srgbClr val="DE00A4"/>
              </a:buClr>
              <a:buSzPct val="80000"/>
              <a:buAutoNum type="alphaLcPeriod" startAt="4"/>
            </a:pPr>
            <a:r>
              <a:rPr lang="en-GB" dirty="0"/>
              <a:t>Ensure </a:t>
            </a:r>
            <a:r>
              <a:rPr lang="en-GB" dirty="0" smtClean="0"/>
              <a:t>high-quality </a:t>
            </a:r>
            <a:r>
              <a:rPr lang="en-GB" dirty="0"/>
              <a:t>discharge planning. </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2</a:t>
            </a:r>
          </a:p>
        </p:txBody>
      </p:sp>
    </p:spTree>
    <p:extLst>
      <p:ext uri="{BB962C8B-B14F-4D97-AF65-F5344CB8AC3E}">
        <p14:creationId xmlns:p14="http://schemas.microsoft.com/office/powerpoint/2010/main" val="26053414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53980"/>
            <a:ext cx="7886700" cy="5919536"/>
          </a:xfrm>
        </p:spPr>
        <p:txBody>
          <a:bodyPr vert="horz" lIns="91440" tIns="45720" rIns="91440" bIns="45720" rtlCol="0">
            <a:noAutofit/>
          </a:bodyPr>
          <a:lstStyle/>
          <a:p>
            <a:pPr marL="0" indent="0">
              <a:lnSpc>
                <a:spcPct val="100000"/>
              </a:lnSpc>
              <a:spcBef>
                <a:spcPts val="600"/>
              </a:spcBef>
              <a:spcAft>
                <a:spcPts val="600"/>
              </a:spcAft>
              <a:buClr>
                <a:srgbClr val="FE612A"/>
              </a:buClr>
              <a:buSzPct val="80000"/>
              <a:buNone/>
            </a:pPr>
            <a:r>
              <a:rPr lang="en-GB" dirty="0"/>
              <a:t>Use a standardised referral process for elective surgery to ensure appropriate assessment and optimisation of diabetes. </a:t>
            </a:r>
          </a:p>
          <a:p>
            <a:pPr marL="0" indent="0">
              <a:lnSpc>
                <a:spcPct val="100000"/>
              </a:lnSpc>
              <a:spcBef>
                <a:spcPts val="600"/>
              </a:spcBef>
              <a:spcAft>
                <a:spcPts val="600"/>
              </a:spcAft>
              <a:buClr>
                <a:srgbClr val="FE612A"/>
              </a:buClr>
              <a:buSzPct val="80000"/>
              <a:buNone/>
            </a:pPr>
            <a:r>
              <a:rPr lang="en-GB" dirty="0"/>
              <a:t>This should include: </a:t>
            </a:r>
          </a:p>
          <a:p>
            <a:pPr marL="514350" indent="-514350">
              <a:lnSpc>
                <a:spcPct val="100000"/>
              </a:lnSpc>
              <a:spcBef>
                <a:spcPts val="600"/>
              </a:spcBef>
              <a:spcAft>
                <a:spcPts val="600"/>
              </a:spcAft>
              <a:buClr>
                <a:srgbClr val="FE612A"/>
              </a:buClr>
              <a:buSzPct val="80000"/>
              <a:buAutoNum type="alphaLcPeriod"/>
            </a:pPr>
            <a:r>
              <a:rPr lang="en-GB" dirty="0"/>
              <a:t>Satisfactory HbA1c levels within 3 months of referral </a:t>
            </a:r>
          </a:p>
          <a:p>
            <a:pPr marL="514350" indent="-514350">
              <a:lnSpc>
                <a:spcPct val="100000"/>
              </a:lnSpc>
              <a:spcBef>
                <a:spcPts val="600"/>
              </a:spcBef>
              <a:spcAft>
                <a:spcPts val="600"/>
              </a:spcAft>
              <a:buClr>
                <a:srgbClr val="FE612A"/>
              </a:buClr>
              <a:buSzPct val="80000"/>
              <a:buAutoNum type="alphaLcPeriod"/>
            </a:pPr>
            <a:r>
              <a:rPr lang="en-GB" dirty="0"/>
              <a:t>Control of co-morbidities </a:t>
            </a:r>
          </a:p>
          <a:p>
            <a:pPr marL="514350" indent="-514350">
              <a:lnSpc>
                <a:spcPct val="100000"/>
              </a:lnSpc>
              <a:spcBef>
                <a:spcPts val="600"/>
              </a:spcBef>
              <a:spcAft>
                <a:spcPts val="600"/>
              </a:spcAft>
              <a:buClr>
                <a:srgbClr val="FE612A"/>
              </a:buClr>
              <a:buSzPct val="80000"/>
              <a:buAutoNum type="alphaLcPeriod"/>
            </a:pPr>
            <a:r>
              <a:rPr lang="en-GB" dirty="0"/>
              <a:t>A list of all current medications </a:t>
            </a:r>
          </a:p>
          <a:p>
            <a:pPr marL="514350" indent="-514350">
              <a:lnSpc>
                <a:spcPct val="100000"/>
              </a:lnSpc>
              <a:spcBef>
                <a:spcPts val="600"/>
              </a:spcBef>
              <a:spcAft>
                <a:spcPts val="600"/>
              </a:spcAft>
              <a:buClr>
                <a:srgbClr val="FE612A"/>
              </a:buClr>
              <a:buSzPct val="80000"/>
              <a:buAutoNum type="alphaLcPeriod"/>
            </a:pPr>
            <a:r>
              <a:rPr lang="en-GB" dirty="0"/>
              <a:t>The patient’s body mass index (BMI) </a:t>
            </a:r>
          </a:p>
          <a:p>
            <a:pPr marL="514350" indent="-514350">
              <a:lnSpc>
                <a:spcPct val="100000"/>
              </a:lnSpc>
              <a:spcBef>
                <a:spcPts val="600"/>
              </a:spcBef>
              <a:spcAft>
                <a:spcPts val="600"/>
              </a:spcAft>
              <a:buClr>
                <a:srgbClr val="FE612A"/>
              </a:buClr>
              <a:buSzPct val="80000"/>
              <a:buAutoNum type="alphaLcPeriod"/>
            </a:pPr>
            <a:r>
              <a:rPr lang="en-GB" dirty="0"/>
              <a:t>Estimated glomerular filtration rate (eGFR) </a:t>
            </a:r>
          </a:p>
          <a:p>
            <a:pPr marL="514350" indent="-514350">
              <a:lnSpc>
                <a:spcPct val="100000"/>
              </a:lnSpc>
              <a:spcBef>
                <a:spcPts val="600"/>
              </a:spcBef>
              <a:spcAft>
                <a:spcPts val="600"/>
              </a:spcAft>
              <a:buClr>
                <a:srgbClr val="FE612A"/>
              </a:buClr>
              <a:buSzPct val="80000"/>
              <a:buAutoNum type="alphaLcPeriod"/>
            </a:pPr>
            <a:r>
              <a:rPr lang="en-GB" dirty="0"/>
              <a:t>Perioperative risk rating. </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3</a:t>
            </a:r>
          </a:p>
        </p:txBody>
      </p:sp>
    </p:spTree>
    <p:extLst>
      <p:ext uri="{BB962C8B-B14F-4D97-AF65-F5344CB8AC3E}">
        <p14:creationId xmlns:p14="http://schemas.microsoft.com/office/powerpoint/2010/main" val="36710915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850232"/>
            <a:ext cx="7886700" cy="5277851"/>
          </a:xfrm>
        </p:spPr>
        <p:txBody>
          <a:bodyPr vert="horz" lIns="91440" tIns="45720" rIns="91440" bIns="45720" rtlCol="0">
            <a:noAutofit/>
          </a:bodyPr>
          <a:lstStyle/>
          <a:p>
            <a:pPr marL="0" indent="0">
              <a:lnSpc>
                <a:spcPct val="100000"/>
              </a:lnSpc>
              <a:spcBef>
                <a:spcPts val="600"/>
              </a:spcBef>
              <a:spcAft>
                <a:spcPts val="600"/>
              </a:spcAft>
              <a:buClr>
                <a:srgbClr val="DE00A4"/>
              </a:buClr>
              <a:buSzPct val="80000"/>
              <a:buNone/>
            </a:pPr>
            <a:r>
              <a:rPr lang="en-GB" dirty="0"/>
              <a:t>Ensure that patients with diabetes undergoing surgery are closely monitored and their glucose levels managed accordingly. Glucose monitoring should be included: </a:t>
            </a:r>
          </a:p>
          <a:p>
            <a:pPr marL="514350" indent="-514350">
              <a:lnSpc>
                <a:spcPct val="100000"/>
              </a:lnSpc>
              <a:spcBef>
                <a:spcPts val="600"/>
              </a:spcBef>
              <a:spcAft>
                <a:spcPts val="600"/>
              </a:spcAft>
              <a:buClr>
                <a:srgbClr val="DE00A4"/>
              </a:buClr>
              <a:buSzPct val="80000"/>
              <a:buAutoNum type="alphaLcPeriod"/>
            </a:pPr>
            <a:r>
              <a:rPr lang="en-GB" dirty="0"/>
              <a:t>at sign-in and sign-out stages of the surgical safety checklist (e.g. WHO safety checklist) </a:t>
            </a:r>
          </a:p>
          <a:p>
            <a:pPr marL="514350" indent="-514350">
              <a:lnSpc>
                <a:spcPct val="100000"/>
              </a:lnSpc>
              <a:spcBef>
                <a:spcPts val="600"/>
              </a:spcBef>
              <a:spcAft>
                <a:spcPts val="600"/>
              </a:spcAft>
              <a:buClr>
                <a:srgbClr val="DE00A4"/>
              </a:buClr>
              <a:buSzPct val="80000"/>
              <a:buAutoNum type="alphaLcPeriod"/>
            </a:pPr>
            <a:r>
              <a:rPr lang="en-GB" dirty="0"/>
              <a:t>in anaesthetic charts </a:t>
            </a:r>
          </a:p>
          <a:p>
            <a:pPr marL="514350" indent="-514350">
              <a:lnSpc>
                <a:spcPct val="100000"/>
              </a:lnSpc>
              <a:spcBef>
                <a:spcPts val="600"/>
              </a:spcBef>
              <a:spcAft>
                <a:spcPts val="600"/>
              </a:spcAft>
              <a:buClr>
                <a:srgbClr val="DE00A4"/>
              </a:buClr>
              <a:buSzPct val="80000"/>
              <a:buAutoNum type="alphaLcPeriod"/>
            </a:pPr>
            <a:r>
              <a:rPr lang="en-GB" dirty="0"/>
              <a:t>in theatre recovery </a:t>
            </a:r>
          </a:p>
          <a:p>
            <a:pPr marL="514350" indent="-514350">
              <a:lnSpc>
                <a:spcPct val="100000"/>
              </a:lnSpc>
              <a:spcBef>
                <a:spcPts val="600"/>
              </a:spcBef>
              <a:spcAft>
                <a:spcPts val="600"/>
              </a:spcAft>
              <a:buClr>
                <a:srgbClr val="DE00A4"/>
              </a:buClr>
              <a:buSzPct val="80000"/>
              <a:buAutoNum type="alphaLcPeriod"/>
            </a:pPr>
            <a:r>
              <a:rPr lang="en-GB" dirty="0"/>
              <a:t>in early warning scoring systems </a:t>
            </a:r>
          </a:p>
          <a:p>
            <a:pPr marL="0" indent="0">
              <a:lnSpc>
                <a:spcPct val="100000"/>
              </a:lnSpc>
              <a:spcBef>
                <a:spcPts val="600"/>
              </a:spcBef>
              <a:spcAft>
                <a:spcPts val="600"/>
              </a:spcAft>
              <a:buClr>
                <a:srgbClr val="DE00A4"/>
              </a:buClr>
              <a:buSzPct val="80000"/>
              <a:buNone/>
            </a:pPr>
            <a:r>
              <a:rPr lang="en-GB" dirty="0"/>
              <a:t> </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4</a:t>
            </a:r>
          </a:p>
        </p:txBody>
      </p:sp>
    </p:spTree>
    <p:extLst>
      <p:ext uri="{BB962C8B-B14F-4D97-AF65-F5344CB8AC3E}">
        <p14:creationId xmlns:p14="http://schemas.microsoft.com/office/powerpoint/2010/main" val="4443163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850232"/>
            <a:ext cx="7886700" cy="5277851"/>
          </a:xfrm>
        </p:spPr>
        <p:txBody>
          <a:bodyPr vert="horz" lIns="91440" tIns="45720" rIns="91440" bIns="45720" rtlCol="0">
            <a:noAutofit/>
          </a:bodyPr>
          <a:lstStyle/>
          <a:p>
            <a:pPr marL="0" indent="0">
              <a:lnSpc>
                <a:spcPct val="100000"/>
              </a:lnSpc>
              <a:spcBef>
                <a:spcPts val="600"/>
              </a:spcBef>
              <a:spcAft>
                <a:spcPts val="600"/>
              </a:spcAft>
              <a:buClr>
                <a:srgbClr val="DE00A4"/>
              </a:buClr>
              <a:buSzPct val="80000"/>
              <a:buNone/>
            </a:pPr>
            <a:r>
              <a:rPr lang="en-GB" dirty="0"/>
              <a:t> </a:t>
            </a:r>
          </a:p>
          <a:p>
            <a:pPr marL="0" indent="0">
              <a:lnSpc>
                <a:spcPct val="100000"/>
              </a:lnSpc>
              <a:spcBef>
                <a:spcPts val="600"/>
              </a:spcBef>
              <a:spcAft>
                <a:spcPts val="600"/>
              </a:spcAft>
              <a:buClr>
                <a:srgbClr val="DE00A4"/>
              </a:buClr>
              <a:buSzPct val="80000"/>
              <a:buNone/>
            </a:pPr>
            <a:r>
              <a:rPr lang="en-GB" dirty="0"/>
              <a:t>System markers and alerts should be used to raise awareness of glucose levels, e.g. tagging of electronic medical records, use of a patient passport or unique stickers in </a:t>
            </a:r>
            <a:r>
              <a:rPr lang="en-GB" dirty="0" smtClean="0"/>
              <a:t>paper-based </a:t>
            </a:r>
            <a:r>
              <a:rPr lang="en-GB" dirty="0"/>
              <a:t>case notes. </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4</a:t>
            </a:r>
          </a:p>
        </p:txBody>
      </p:sp>
    </p:spTree>
    <p:extLst>
      <p:ext uri="{BB962C8B-B14F-4D97-AF65-F5344CB8AC3E}">
        <p14:creationId xmlns:p14="http://schemas.microsoft.com/office/powerpoint/2010/main" val="9605257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30705"/>
            <a:ext cx="7886700" cy="4796590"/>
          </a:xfrm>
        </p:spPr>
        <p:txBody>
          <a:bodyPr vert="horz" lIns="91440" tIns="45720" rIns="91440" bIns="45720" rtlCol="0">
            <a:noAutofit/>
          </a:bodyPr>
          <a:lstStyle/>
          <a:p>
            <a:pPr marL="0" indent="0">
              <a:lnSpc>
                <a:spcPct val="100000"/>
              </a:lnSpc>
              <a:spcBef>
                <a:spcPts val="600"/>
              </a:spcBef>
              <a:spcAft>
                <a:spcPts val="600"/>
              </a:spcAft>
              <a:buClr>
                <a:srgbClr val="DE00A4"/>
              </a:buClr>
              <a:buSzPct val="80000"/>
              <a:buNone/>
            </a:pPr>
            <a:r>
              <a:rPr lang="en-GB" dirty="0"/>
              <a:t>Ensure a safe handover of patients with diabetes from theatre recovery to ward, this should be documented in the case notes and include: </a:t>
            </a:r>
          </a:p>
          <a:p>
            <a:pPr marL="514350" indent="-514350">
              <a:lnSpc>
                <a:spcPct val="100000"/>
              </a:lnSpc>
              <a:spcBef>
                <a:spcPts val="600"/>
              </a:spcBef>
              <a:spcAft>
                <a:spcPts val="600"/>
              </a:spcAft>
              <a:buClr>
                <a:srgbClr val="DE00A4"/>
              </a:buClr>
              <a:buSzPct val="80000"/>
              <a:buAutoNum type="alphaLcPeriod"/>
            </a:pPr>
            <a:r>
              <a:rPr lang="en-GB" dirty="0"/>
              <a:t>Medications given in theatre </a:t>
            </a:r>
          </a:p>
          <a:p>
            <a:pPr marL="514350" indent="-514350">
              <a:lnSpc>
                <a:spcPct val="100000"/>
              </a:lnSpc>
              <a:spcBef>
                <a:spcPts val="600"/>
              </a:spcBef>
              <a:spcAft>
                <a:spcPts val="600"/>
              </a:spcAft>
              <a:buClr>
                <a:srgbClr val="DE00A4"/>
              </a:buClr>
              <a:buSzPct val="80000"/>
              <a:buAutoNum type="alphaLcPeriod"/>
            </a:pPr>
            <a:r>
              <a:rPr lang="en-GB" dirty="0"/>
              <a:t>Glucose level on leaving the recovery area </a:t>
            </a:r>
          </a:p>
          <a:p>
            <a:pPr marL="514350" indent="-514350">
              <a:lnSpc>
                <a:spcPct val="100000"/>
              </a:lnSpc>
              <a:spcBef>
                <a:spcPts val="600"/>
              </a:spcBef>
              <a:spcAft>
                <a:spcPts val="600"/>
              </a:spcAft>
              <a:buClr>
                <a:srgbClr val="DE00A4"/>
              </a:buClr>
              <a:buSzPct val="80000"/>
              <a:buAutoNum type="alphaLcPeriod"/>
            </a:pPr>
            <a:r>
              <a:rPr lang="en-GB" dirty="0"/>
              <a:t>Glucose level on arriving into the ward </a:t>
            </a:r>
          </a:p>
          <a:p>
            <a:pPr marL="514350" indent="-514350">
              <a:lnSpc>
                <a:spcPct val="100000"/>
              </a:lnSpc>
              <a:spcBef>
                <a:spcPts val="600"/>
              </a:spcBef>
              <a:spcAft>
                <a:spcPts val="600"/>
              </a:spcAft>
              <a:buClr>
                <a:srgbClr val="DE00A4"/>
              </a:buClr>
              <a:buSzPct val="80000"/>
              <a:buAutoNum type="alphaLcPeriod"/>
            </a:pPr>
            <a:r>
              <a:rPr lang="en-GB" dirty="0"/>
              <a:t>Ongoing management of diabetes, especially VRIII </a:t>
            </a:r>
          </a:p>
          <a:p>
            <a:pPr marL="514350" indent="-514350">
              <a:lnSpc>
                <a:spcPct val="100000"/>
              </a:lnSpc>
              <a:spcBef>
                <a:spcPts val="600"/>
              </a:spcBef>
              <a:spcAft>
                <a:spcPts val="600"/>
              </a:spcAft>
              <a:buClr>
                <a:srgbClr val="DE00A4"/>
              </a:buClr>
              <a:buSzPct val="80000"/>
              <a:buAutoNum type="alphaLcPeriod"/>
            </a:pPr>
            <a:r>
              <a:rPr lang="en-GB" dirty="0"/>
              <a:t>Criteria for contacting the diabetes team. </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5</a:t>
            </a:r>
          </a:p>
        </p:txBody>
      </p:sp>
    </p:spTree>
    <p:extLst>
      <p:ext uri="{BB962C8B-B14F-4D97-AF65-F5344CB8AC3E}">
        <p14:creationId xmlns:p14="http://schemas.microsoft.com/office/powerpoint/2010/main" val="9734508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45459"/>
          </a:xfrm>
          <a:solidFill>
            <a:srgbClr val="FE612A"/>
          </a:solidFill>
        </p:spPr>
        <p:txBody>
          <a:bodyPr>
            <a:noAutofit/>
          </a:bodyPr>
          <a:lstStyle/>
          <a:p>
            <a:r>
              <a:rPr lang="en-GB" sz="3200" dirty="0">
                <a:solidFill>
                  <a:schemeClr val="bg1"/>
                </a:solidFill>
                <a:latin typeface="Calibri" panose="020F0502020204030204" pitchFamily="34" charset="0"/>
              </a:rPr>
              <a:t>Discussion</a:t>
            </a:r>
          </a:p>
        </p:txBody>
      </p:sp>
      <p:sp>
        <p:nvSpPr>
          <p:cNvPr id="3" name="Content Placeholder 2"/>
          <p:cNvSpPr>
            <a:spLocks noGrp="1"/>
          </p:cNvSpPr>
          <p:nvPr>
            <p:ph idx="1"/>
          </p:nvPr>
        </p:nvSpPr>
        <p:spPr>
          <a:xfrm>
            <a:off x="628650" y="1175656"/>
            <a:ext cx="7886700" cy="4038779"/>
          </a:xfrm>
        </p:spPr>
        <p:txBody>
          <a:bodyPr>
            <a:normAutofit/>
          </a:bodyPr>
          <a:lstStyle/>
          <a:p>
            <a:r>
              <a:rPr lang="en-GB" dirty="0" smtClean="0"/>
              <a:t>Do we have a clinical lead for perioperative diabetes care?</a:t>
            </a:r>
          </a:p>
          <a:p>
            <a:r>
              <a:rPr lang="en-GB" dirty="0" smtClean="0"/>
              <a:t>Do we have policies and processes for perioperative care?</a:t>
            </a:r>
          </a:p>
          <a:p>
            <a:r>
              <a:rPr lang="en-GB" dirty="0" smtClean="0"/>
              <a:t>Is there a standard referral process?</a:t>
            </a:r>
          </a:p>
          <a:p>
            <a:r>
              <a:rPr lang="en-GB" dirty="0" smtClean="0"/>
              <a:t>Are system markers and alerts used?</a:t>
            </a:r>
          </a:p>
          <a:p>
            <a:r>
              <a:rPr lang="en-GB" dirty="0" smtClean="0"/>
              <a:t>How well is handover carried out?</a:t>
            </a:r>
          </a:p>
          <a:p>
            <a:endParaRPr lang="en-GB" dirty="0"/>
          </a:p>
          <a:p>
            <a:endParaRPr lang="en-GB" dirty="0"/>
          </a:p>
          <a:p>
            <a:endParaRPr lang="en-GB" dirty="0"/>
          </a:p>
        </p:txBody>
      </p:sp>
    </p:spTree>
    <p:extLst>
      <p:ext uri="{BB962C8B-B14F-4D97-AF65-F5344CB8AC3E}">
        <p14:creationId xmlns:p14="http://schemas.microsoft.com/office/powerpoint/2010/main" val="33852904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13361"/>
            <a:ext cx="7886700" cy="1325563"/>
          </a:xfrm>
          <a:solidFill>
            <a:srgbClr val="FE612A"/>
          </a:solidFill>
        </p:spPr>
        <p:txBody>
          <a:bodyPr/>
          <a:lstStyle/>
          <a:p>
            <a:pPr algn="ctr"/>
            <a:r>
              <a:rPr lang="en-GB" b="1" dirty="0">
                <a:solidFill>
                  <a:schemeClr val="bg1"/>
                </a:solidFill>
              </a:rPr>
              <a:t>Highs and Lows</a:t>
            </a:r>
          </a:p>
        </p:txBody>
      </p:sp>
      <p:sp>
        <p:nvSpPr>
          <p:cNvPr id="3" name="Content Placeholder 2"/>
          <p:cNvSpPr>
            <a:spLocks noGrp="1"/>
          </p:cNvSpPr>
          <p:nvPr>
            <p:ph idx="1"/>
          </p:nvPr>
        </p:nvSpPr>
        <p:spPr>
          <a:xfrm>
            <a:off x="628650" y="2635624"/>
            <a:ext cx="7886700" cy="2259106"/>
          </a:xfrm>
        </p:spPr>
        <p:txBody>
          <a:bodyPr>
            <a:normAutofit/>
          </a:bodyPr>
          <a:lstStyle/>
          <a:p>
            <a:pPr marL="0" indent="0" algn="ctr">
              <a:buNone/>
            </a:pPr>
            <a:r>
              <a:rPr lang="en-GB" sz="3200" dirty="0"/>
              <a:t>Full report, summary and implementation tools are be found at</a:t>
            </a:r>
          </a:p>
          <a:p>
            <a:pPr marL="0" indent="0" algn="ctr">
              <a:buNone/>
            </a:pPr>
            <a:r>
              <a:rPr lang="en-GB" sz="3200" dirty="0" smtClean="0">
                <a:hlinkClick r:id="rId3"/>
              </a:rPr>
              <a:t>www.ncepod.org.uk/2018pd.html</a:t>
            </a:r>
            <a:r>
              <a:rPr lang="en-GB" sz="3200" dirty="0" smtClean="0"/>
              <a:t> </a:t>
            </a:r>
            <a:endParaRPr lang="en-GB" sz="3200" dirty="0"/>
          </a:p>
        </p:txBody>
      </p:sp>
    </p:spTree>
    <p:extLst>
      <p:ext uri="{BB962C8B-B14F-4D97-AF65-F5344CB8AC3E}">
        <p14:creationId xmlns:p14="http://schemas.microsoft.com/office/powerpoint/2010/main" val="12075317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29154"/>
            <a:ext cx="7886700" cy="5140341"/>
          </a:xfrm>
        </p:spPr>
        <p:txBody>
          <a:bodyPr>
            <a:normAutofit/>
          </a:bodyPr>
          <a:lstStyle/>
          <a:p>
            <a:pPr marL="0" indent="0">
              <a:lnSpc>
                <a:spcPct val="150000"/>
              </a:lnSpc>
              <a:buNone/>
            </a:pPr>
            <a:r>
              <a:rPr lang="en-GB" dirty="0"/>
              <a:t>Review of the care provided to patients over the age of 16 who had diabetes and underwent a surgical procedure</a:t>
            </a:r>
          </a:p>
          <a:p>
            <a:pPr>
              <a:lnSpc>
                <a:spcPct val="150000"/>
              </a:lnSpc>
              <a:buFont typeface="Calibri" panose="020F0502020204030204" pitchFamily="34" charset="0"/>
              <a:buChar char="–"/>
            </a:pPr>
            <a:r>
              <a:rPr lang="en-GB" dirty="0"/>
              <a:t>Organisational questionnaire</a:t>
            </a:r>
          </a:p>
          <a:p>
            <a:pPr>
              <a:lnSpc>
                <a:spcPct val="150000"/>
              </a:lnSpc>
              <a:buFont typeface="Calibri" panose="020F0502020204030204" pitchFamily="34" charset="0"/>
              <a:buChar char="–"/>
            </a:pPr>
            <a:r>
              <a:rPr lang="en-GB" dirty="0"/>
              <a:t>Surgical questionnaire</a:t>
            </a:r>
          </a:p>
          <a:p>
            <a:pPr>
              <a:lnSpc>
                <a:spcPct val="150000"/>
              </a:lnSpc>
              <a:buFont typeface="Calibri" panose="020F0502020204030204" pitchFamily="34" charset="0"/>
              <a:buChar char="–"/>
            </a:pPr>
            <a:r>
              <a:rPr lang="en-GB" dirty="0"/>
              <a:t>Anaesthetic questionnaire</a:t>
            </a:r>
          </a:p>
          <a:p>
            <a:pPr>
              <a:lnSpc>
                <a:spcPct val="150000"/>
              </a:lnSpc>
              <a:buFont typeface="Calibri" panose="020F0502020204030204" pitchFamily="34" charset="0"/>
              <a:buChar char="–"/>
            </a:pPr>
            <a:r>
              <a:rPr lang="en-GB" dirty="0"/>
              <a:t>Case note review</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a:solidFill>
                  <a:schemeClr val="bg1"/>
                </a:solidFill>
              </a:rPr>
              <a:t>The study</a:t>
            </a:r>
          </a:p>
        </p:txBody>
      </p:sp>
    </p:spTree>
    <p:extLst>
      <p:ext uri="{BB962C8B-B14F-4D97-AF65-F5344CB8AC3E}">
        <p14:creationId xmlns:p14="http://schemas.microsoft.com/office/powerpoint/2010/main" val="1340221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28700"/>
            <a:ext cx="7886700" cy="5027543"/>
          </a:xfrm>
        </p:spPr>
        <p:txBody>
          <a:bodyPr>
            <a:normAutofit/>
          </a:bodyPr>
          <a:lstStyle/>
          <a:p>
            <a:pPr>
              <a:lnSpc>
                <a:spcPct val="150000"/>
              </a:lnSpc>
            </a:pPr>
            <a:r>
              <a:rPr lang="en-GB" dirty="0"/>
              <a:t>Patients aged 16 and over </a:t>
            </a:r>
          </a:p>
          <a:p>
            <a:pPr>
              <a:lnSpc>
                <a:spcPct val="150000"/>
              </a:lnSpc>
            </a:pPr>
            <a:r>
              <a:rPr lang="en-GB" dirty="0" smtClean="0"/>
              <a:t>Admitted </a:t>
            </a:r>
            <a:r>
              <a:rPr lang="en-GB" dirty="0"/>
              <a:t>to hospital either as an emergency or for an elective procedure with an ICD10 code for diabetes mellitus (E10.0-E11.9) </a:t>
            </a:r>
          </a:p>
          <a:p>
            <a:pPr>
              <a:lnSpc>
                <a:spcPct val="150000"/>
              </a:lnSpc>
            </a:pPr>
            <a:r>
              <a:rPr lang="en-GB" dirty="0" smtClean="0"/>
              <a:t>A </a:t>
            </a:r>
            <a:r>
              <a:rPr lang="en-GB" dirty="0"/>
              <a:t>major surgical procedure with a minimum one night stay post-surgery between 1st February 2017 and 31st March 2017.</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a:solidFill>
                  <a:schemeClr val="bg1"/>
                </a:solidFill>
              </a:rPr>
              <a:t>Study population</a:t>
            </a:r>
          </a:p>
        </p:txBody>
      </p:sp>
    </p:spTree>
    <p:extLst>
      <p:ext uri="{BB962C8B-B14F-4D97-AF65-F5344CB8AC3E}">
        <p14:creationId xmlns:p14="http://schemas.microsoft.com/office/powerpoint/2010/main" val="23708354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solidFill>
            <a:srgbClr val="FE612A"/>
          </a:solidFill>
        </p:spPr>
        <p:txBody>
          <a:bodyPr wrap="square" rtlCol="0">
            <a:spAutoFit/>
          </a:bodyPr>
          <a:lstStyle/>
          <a:p>
            <a:r>
              <a:rPr lang="en-GB" sz="3200" dirty="0">
                <a:solidFill>
                  <a:schemeClr val="bg1"/>
                </a:solidFill>
              </a:rPr>
              <a:t>Study sample</a:t>
            </a:r>
          </a:p>
        </p:txBody>
      </p:sp>
      <p:pic>
        <p:nvPicPr>
          <p:cNvPr id="3" name="Content Placehold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22514" y="911399"/>
            <a:ext cx="8166087" cy="5506205"/>
          </a:xfrm>
        </p:spPr>
      </p:pic>
    </p:spTree>
    <p:extLst>
      <p:ext uri="{BB962C8B-B14F-4D97-AF65-F5344CB8AC3E}">
        <p14:creationId xmlns:p14="http://schemas.microsoft.com/office/powerpoint/2010/main" val="1708225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solidFill>
            <a:srgbClr val="FE612A"/>
          </a:solidFill>
        </p:spPr>
        <p:txBody>
          <a:bodyPr wrap="square" rtlCol="0">
            <a:spAutoFit/>
          </a:bodyPr>
          <a:lstStyle/>
          <a:p>
            <a:r>
              <a:rPr lang="en-GB" sz="3200" dirty="0">
                <a:solidFill>
                  <a:schemeClr val="bg1"/>
                </a:solidFill>
              </a:rPr>
              <a:t>Overall assessment of care</a:t>
            </a:r>
          </a:p>
        </p:txBody>
      </p:sp>
      <p:pic>
        <p:nvPicPr>
          <p:cNvPr id="3" name="Content Placehold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73823" y="1093022"/>
            <a:ext cx="8196354" cy="5083941"/>
          </a:xfrm>
        </p:spPr>
      </p:pic>
    </p:spTree>
    <p:extLst>
      <p:ext uri="{BB962C8B-B14F-4D97-AF65-F5344CB8AC3E}">
        <p14:creationId xmlns:p14="http://schemas.microsoft.com/office/powerpoint/2010/main" val="18394459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90863"/>
            <a:ext cx="7886700" cy="5086100"/>
          </a:xfrm>
        </p:spPr>
        <p:txBody>
          <a:bodyPr>
            <a:normAutofit fontScale="92500" lnSpcReduction="20000"/>
          </a:bodyPr>
          <a:lstStyle/>
          <a:p>
            <a:pPr>
              <a:lnSpc>
                <a:spcPct val="150000"/>
              </a:lnSpc>
              <a:spcAft>
                <a:spcPts val="1200"/>
              </a:spcAft>
            </a:pPr>
            <a:r>
              <a:rPr lang="en-GB" dirty="0" smtClean="0"/>
              <a:t>Lack </a:t>
            </a:r>
            <a:r>
              <a:rPr lang="en-GB" dirty="0"/>
              <a:t>of clinical continuity of diabetes management across </a:t>
            </a:r>
            <a:r>
              <a:rPr lang="en-GB" dirty="0" smtClean="0"/>
              <a:t>the different </a:t>
            </a:r>
            <a:r>
              <a:rPr lang="en-GB" dirty="0"/>
              <a:t>specialties in the perioperative </a:t>
            </a:r>
            <a:r>
              <a:rPr lang="en-GB" dirty="0" smtClean="0"/>
              <a:t>pathway </a:t>
            </a:r>
          </a:p>
          <a:p>
            <a:pPr>
              <a:lnSpc>
                <a:spcPct val="150000"/>
              </a:lnSpc>
              <a:spcAft>
                <a:spcPts val="1200"/>
              </a:spcAft>
            </a:pPr>
            <a:r>
              <a:rPr lang="en-GB" dirty="0" smtClean="0"/>
              <a:t>Absence of joint </a:t>
            </a:r>
            <a:r>
              <a:rPr lang="en-GB" dirty="0"/>
              <a:t>ownership of the diabetes </a:t>
            </a:r>
            <a:r>
              <a:rPr lang="en-GB" dirty="0" smtClean="0"/>
              <a:t>management</a:t>
            </a:r>
          </a:p>
          <a:p>
            <a:pPr>
              <a:lnSpc>
                <a:spcPct val="150000"/>
              </a:lnSpc>
              <a:spcAft>
                <a:spcPts val="1200"/>
              </a:spcAft>
            </a:pPr>
            <a:r>
              <a:rPr lang="en-GB" dirty="0" smtClean="0"/>
              <a:t>Multiple guidelines </a:t>
            </a:r>
            <a:r>
              <a:rPr lang="en-GB" dirty="0"/>
              <a:t>targeted at specific specialties, rather than </a:t>
            </a:r>
            <a:r>
              <a:rPr lang="en-GB" dirty="0" smtClean="0"/>
              <a:t>a joint </a:t>
            </a:r>
            <a:r>
              <a:rPr lang="en-GB" dirty="0"/>
              <a:t>multidisciplinary approach, </a:t>
            </a:r>
            <a:r>
              <a:rPr lang="en-GB" dirty="0" smtClean="0"/>
              <a:t>creating gaps </a:t>
            </a:r>
            <a:r>
              <a:rPr lang="en-GB" dirty="0"/>
              <a:t>in </a:t>
            </a:r>
            <a:r>
              <a:rPr lang="en-GB" dirty="0" smtClean="0"/>
              <a:t>the surgical pathway</a:t>
            </a:r>
            <a:endParaRPr lang="en-GB"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a:solidFill>
                  <a:schemeClr val="bg1"/>
                </a:solidFill>
              </a:rPr>
              <a:t>Key </a:t>
            </a:r>
            <a:r>
              <a:rPr lang="en-GB" sz="3200" dirty="0" smtClean="0">
                <a:solidFill>
                  <a:schemeClr val="bg1"/>
                </a:solidFill>
              </a:rPr>
              <a:t>messages (1)</a:t>
            </a:r>
            <a:endParaRPr lang="en-GB" sz="3200" dirty="0">
              <a:solidFill>
                <a:schemeClr val="bg1"/>
              </a:solidFill>
            </a:endParaRPr>
          </a:p>
        </p:txBody>
      </p:sp>
    </p:spTree>
    <p:extLst>
      <p:ext uri="{BB962C8B-B14F-4D97-AF65-F5344CB8AC3E}">
        <p14:creationId xmlns:p14="http://schemas.microsoft.com/office/powerpoint/2010/main" val="34174921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122947"/>
            <a:ext cx="7886700" cy="5054016"/>
          </a:xfrm>
        </p:spPr>
        <p:txBody>
          <a:bodyPr>
            <a:normAutofit fontScale="92500" lnSpcReduction="10000"/>
          </a:bodyPr>
          <a:lstStyle/>
          <a:p>
            <a:pPr>
              <a:lnSpc>
                <a:spcPct val="150000"/>
              </a:lnSpc>
              <a:spcAft>
                <a:spcPts val="1200"/>
              </a:spcAft>
            </a:pPr>
            <a:r>
              <a:rPr lang="en-GB" dirty="0" smtClean="0"/>
              <a:t>Under-involvement </a:t>
            </a:r>
            <a:r>
              <a:rPr lang="en-GB" dirty="0"/>
              <a:t>of key diabetes team members </a:t>
            </a:r>
            <a:endParaRPr lang="en-GB" dirty="0" smtClean="0"/>
          </a:p>
          <a:p>
            <a:pPr>
              <a:lnSpc>
                <a:spcPct val="150000"/>
              </a:lnSpc>
              <a:spcAft>
                <a:spcPts val="1200"/>
              </a:spcAft>
            </a:pPr>
            <a:r>
              <a:rPr lang="en-GB" dirty="0" smtClean="0"/>
              <a:t>Nutritional assessments </a:t>
            </a:r>
            <a:r>
              <a:rPr lang="en-GB" dirty="0"/>
              <a:t>and medicine reconciliations were </a:t>
            </a:r>
            <a:r>
              <a:rPr lang="en-GB" dirty="0" smtClean="0"/>
              <a:t>frequently not undertaken</a:t>
            </a:r>
          </a:p>
          <a:p>
            <a:pPr>
              <a:lnSpc>
                <a:spcPct val="150000"/>
              </a:lnSpc>
              <a:spcAft>
                <a:spcPts val="1200"/>
              </a:spcAft>
            </a:pPr>
            <a:r>
              <a:rPr lang="en-GB" dirty="0"/>
              <a:t>Patients were not prioritised appropriately, which subjected them to prolonged fasting</a:t>
            </a:r>
          </a:p>
          <a:p>
            <a:pPr>
              <a:lnSpc>
                <a:spcPct val="150000"/>
              </a:lnSpc>
              <a:spcAft>
                <a:spcPts val="1200"/>
              </a:spcAft>
            </a:pPr>
            <a:r>
              <a:rPr lang="en-GB" dirty="0"/>
              <a:t>Regular monitoring of blood glucose was under-utilised pre-, intra- and </a:t>
            </a:r>
            <a:r>
              <a:rPr lang="en-GB" dirty="0" smtClean="0"/>
              <a:t>post-operatively</a:t>
            </a:r>
            <a:endParaRPr lang="en-GB" dirty="0"/>
          </a:p>
          <a:p>
            <a:pPr>
              <a:lnSpc>
                <a:spcPct val="150000"/>
              </a:lnSpc>
              <a:spcAft>
                <a:spcPts val="1200"/>
              </a:spcAft>
            </a:pPr>
            <a:endParaRPr lang="en-GB"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a:solidFill>
                  <a:schemeClr val="bg1"/>
                </a:solidFill>
              </a:rPr>
              <a:t>Key </a:t>
            </a:r>
            <a:r>
              <a:rPr lang="en-GB" sz="3200" dirty="0" smtClean="0">
                <a:solidFill>
                  <a:schemeClr val="bg1"/>
                </a:solidFill>
              </a:rPr>
              <a:t>messages (2)</a:t>
            </a:r>
            <a:endParaRPr lang="en-GB" sz="3200" dirty="0">
              <a:solidFill>
                <a:schemeClr val="bg1"/>
              </a:solidFill>
            </a:endParaRPr>
          </a:p>
        </p:txBody>
      </p:sp>
    </p:spTree>
    <p:extLst>
      <p:ext uri="{BB962C8B-B14F-4D97-AF65-F5344CB8AC3E}">
        <p14:creationId xmlns:p14="http://schemas.microsoft.com/office/powerpoint/2010/main" val="930253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4316" y="1058779"/>
            <a:ext cx="7788365" cy="5377880"/>
          </a:xfrm>
        </p:spPr>
        <p:txBody>
          <a:bodyPr vert="horz" lIns="91440" tIns="45720" rIns="91440" bIns="45720" rtlCol="0">
            <a:normAutofit/>
          </a:bodyPr>
          <a:lstStyle/>
          <a:p>
            <a:pPr marL="0" indent="0">
              <a:lnSpc>
                <a:spcPct val="150000"/>
              </a:lnSpc>
              <a:spcBef>
                <a:spcPts val="600"/>
              </a:spcBef>
              <a:spcAft>
                <a:spcPts val="600"/>
              </a:spcAft>
              <a:buClr>
                <a:srgbClr val="DE00A4"/>
              </a:buClr>
              <a:buSzPct val="80000"/>
              <a:buNone/>
            </a:pPr>
            <a:r>
              <a:rPr lang="en-GB" dirty="0"/>
              <a:t>Write and implement a national joint standard and policy for the multidisciplinary management of patients with diabetes who require surgery.  Information should include responsibilities for diabetes management across all specialties during routine care and in </a:t>
            </a:r>
            <a:r>
              <a:rPr lang="en-GB" dirty="0" smtClean="0"/>
              <a:t>high-risk </a:t>
            </a:r>
            <a:r>
              <a:rPr lang="en-GB" dirty="0"/>
              <a:t>patients. </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a:solidFill>
                  <a:schemeClr val="bg1"/>
                </a:solidFill>
              </a:rPr>
              <a:t>Recommendation 1</a:t>
            </a:r>
          </a:p>
        </p:txBody>
      </p:sp>
    </p:spTree>
    <p:extLst>
      <p:ext uri="{BB962C8B-B14F-4D97-AF65-F5344CB8AC3E}">
        <p14:creationId xmlns:p14="http://schemas.microsoft.com/office/powerpoint/2010/main" val="13340850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263" y="821093"/>
            <a:ext cx="8181474" cy="5654352"/>
          </a:xfrm>
        </p:spPr>
        <p:txBody>
          <a:bodyPr vert="horz" lIns="91440" tIns="45720" rIns="91440" bIns="45720" rtlCol="0">
            <a:noAutofit/>
          </a:bodyPr>
          <a:lstStyle/>
          <a:p>
            <a:pPr marL="0" indent="0">
              <a:lnSpc>
                <a:spcPct val="100000"/>
              </a:lnSpc>
              <a:spcBef>
                <a:spcPts val="600"/>
              </a:spcBef>
              <a:spcAft>
                <a:spcPts val="600"/>
              </a:spcAft>
              <a:buClr>
                <a:srgbClr val="DE00A4"/>
              </a:buClr>
              <a:buSzPct val="80000"/>
              <a:buNone/>
            </a:pPr>
            <a:r>
              <a:rPr lang="en-GB" dirty="0"/>
              <a:t>Appoint a clinical lead for perioperative diabetes care in hospitals where surgical services are provided. This person will be responsible for developing policies and processes to: </a:t>
            </a:r>
          </a:p>
          <a:p>
            <a:pPr marL="514350" indent="-514350">
              <a:lnSpc>
                <a:spcPct val="100000"/>
              </a:lnSpc>
              <a:spcBef>
                <a:spcPts val="600"/>
              </a:spcBef>
              <a:spcAft>
                <a:spcPts val="600"/>
              </a:spcAft>
              <a:buClr>
                <a:srgbClr val="DE00A4"/>
              </a:buClr>
              <a:buSzPct val="80000"/>
              <a:buAutoNum type="alphaLcPeriod"/>
            </a:pPr>
            <a:r>
              <a:rPr lang="en-GB" dirty="0"/>
              <a:t>Ensure diabetes management is optimised for surgery </a:t>
            </a:r>
          </a:p>
          <a:p>
            <a:pPr marL="514350" indent="-514350">
              <a:lnSpc>
                <a:spcPct val="100000"/>
              </a:lnSpc>
              <a:spcBef>
                <a:spcPts val="600"/>
              </a:spcBef>
              <a:spcAft>
                <a:spcPts val="600"/>
              </a:spcAft>
              <a:buClr>
                <a:srgbClr val="DE00A4"/>
              </a:buClr>
              <a:buSzPct val="80000"/>
              <a:buAutoNum type="alphaLcPeriod"/>
            </a:pPr>
            <a:r>
              <a:rPr lang="en-GB" dirty="0"/>
              <a:t>Ensure patients with diabetes are prioritised on the operating list, including the co-ordination of emergency surgery</a:t>
            </a:r>
          </a:p>
          <a:p>
            <a:pPr marL="514350" indent="-514350">
              <a:lnSpc>
                <a:spcPct val="100000"/>
              </a:lnSpc>
              <a:spcBef>
                <a:spcPts val="600"/>
              </a:spcBef>
              <a:spcAft>
                <a:spcPts val="600"/>
              </a:spcAft>
              <a:buClr>
                <a:srgbClr val="DE00A4"/>
              </a:buClr>
              <a:buSzPct val="80000"/>
              <a:buAutoNum type="alphaLcPeriod"/>
            </a:pPr>
            <a:r>
              <a:rPr lang="en-GB" dirty="0"/>
              <a:t>Identify when involvement of the diabetes multidisciplinary team, including diabetes specialist nurse, is required </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2</a:t>
            </a:r>
          </a:p>
        </p:txBody>
      </p:sp>
    </p:spTree>
    <p:extLst>
      <p:ext uri="{BB962C8B-B14F-4D97-AF65-F5344CB8AC3E}">
        <p14:creationId xmlns:p14="http://schemas.microsoft.com/office/powerpoint/2010/main" val="3232934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ncipal recs slides template" id="{9956A19C-7510-46CB-A3DE-6756ED3E1151}" vid="{25560A01-242C-4CC0-BC39-E57565AC6B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Principal recs slides template</Template>
  <TotalTime>260</TotalTime>
  <Words>1567</Words>
  <Application>Microsoft Office PowerPoint</Application>
  <PresentationFormat>On-screen Show (4:3)</PresentationFormat>
  <Paragraphs>171</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Highs and Lows  A review of the care provided to patients over the age of 16 who had diabetes and underwent a surgical procedure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Discussion</vt:lpstr>
      <vt:lpstr>Highs and Lows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Highs and Lows slide set</dc:title>
  <dc:creator>Kirsty MacLean Steel</dc:creator>
  <cp:lastModifiedBy>Kirsty MacLean Steel</cp:lastModifiedBy>
  <cp:revision>25</cp:revision>
  <cp:lastPrinted>2018-12-06T15:11:00Z</cp:lastPrinted>
  <dcterms:created xsi:type="dcterms:W3CDTF">2018-11-27T16:11:55Z</dcterms:created>
  <dcterms:modified xsi:type="dcterms:W3CDTF">2018-12-11T16:13:56Z</dcterms:modified>
</cp:coreProperties>
</file>